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9"/>
  </p:notesMasterIdLst>
  <p:sldIdLst>
    <p:sldId id="257" r:id="rId2"/>
    <p:sldId id="286" r:id="rId3"/>
    <p:sldId id="260" r:id="rId4"/>
    <p:sldId id="287" r:id="rId5"/>
    <p:sldId id="262" r:id="rId6"/>
    <p:sldId id="288" r:id="rId7"/>
    <p:sldId id="289" r:id="rId8"/>
    <p:sldId id="290" r:id="rId9"/>
    <p:sldId id="264" r:id="rId10"/>
    <p:sldId id="292" r:id="rId11"/>
    <p:sldId id="291" r:id="rId12"/>
    <p:sldId id="267" r:id="rId13"/>
    <p:sldId id="293" r:id="rId14"/>
    <p:sldId id="294" r:id="rId15"/>
    <p:sldId id="269" r:id="rId16"/>
    <p:sldId id="270" r:id="rId17"/>
    <p:sldId id="271" r:id="rId18"/>
    <p:sldId id="306" r:id="rId19"/>
    <p:sldId id="307" r:id="rId20"/>
    <p:sldId id="308" r:id="rId21"/>
    <p:sldId id="309" r:id="rId22"/>
    <p:sldId id="310" r:id="rId23"/>
    <p:sldId id="311" r:id="rId24"/>
    <p:sldId id="272" r:id="rId25"/>
    <p:sldId id="273" r:id="rId26"/>
    <p:sldId id="274" r:id="rId27"/>
    <p:sldId id="295" r:id="rId28"/>
    <p:sldId id="296" r:id="rId29"/>
    <p:sldId id="297" r:id="rId30"/>
    <p:sldId id="275" r:id="rId31"/>
    <p:sldId id="276" r:id="rId32"/>
    <p:sldId id="277" r:id="rId33"/>
    <p:sldId id="278" r:id="rId34"/>
    <p:sldId id="279" r:id="rId35"/>
    <p:sldId id="280" r:id="rId36"/>
    <p:sldId id="298" r:id="rId37"/>
    <p:sldId id="299" r:id="rId38"/>
    <p:sldId id="281" r:id="rId39"/>
    <p:sldId id="300" r:id="rId40"/>
    <p:sldId id="301" r:id="rId41"/>
    <p:sldId id="302" r:id="rId42"/>
    <p:sldId id="303" r:id="rId43"/>
    <p:sldId id="282" r:id="rId44"/>
    <p:sldId id="304" r:id="rId45"/>
    <p:sldId id="283" r:id="rId46"/>
    <p:sldId id="284" r:id="rId47"/>
    <p:sldId id="285" r:id="rId4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D0D0D"/>
    <a:srgbClr val="1B6903"/>
    <a:srgbClr val="D7E4B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17" autoAdjust="0"/>
    <p:restoredTop sz="94660"/>
  </p:normalViewPr>
  <p:slideViewPr>
    <p:cSldViewPr>
      <p:cViewPr varScale="1">
        <p:scale>
          <a:sx n="107" d="100"/>
          <a:sy n="107" d="100"/>
        </p:scale>
        <p:origin x="1661" y="8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C11C2D4-83AB-4615-B1DF-E386C5C5DEE8}" type="datetimeFigureOut">
              <a:rPr lang="en-US" smtClean="0"/>
              <a:t>9/18/2019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4BFD84A-C003-4D06-A8E2-AE87EACE0E6D}" type="slidenum">
              <a:rPr lang="en-US" smtClean="0"/>
              <a:t>‹#›</a:t>
            </a:fld>
            <a:endParaRPr lang="en-US"/>
          </a:p>
        </p:txBody>
      </p:sp>
    </p:spTree>
    <p:extLst>
      <p:ext uri="{BB962C8B-B14F-4D97-AF65-F5344CB8AC3E}">
        <p14:creationId xmlns:p14="http://schemas.microsoft.com/office/powerpoint/2010/main" val="607738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D4A76DC-4741-4967-8F30-CA728A7B45BA}"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95F89-0A04-4F12-8A66-E1CDE7C5A1B0}" type="slidenum">
              <a:rPr lang="en-US" smtClean="0"/>
              <a:t>‹#›</a:t>
            </a:fld>
            <a:endParaRPr lang="en-US"/>
          </a:p>
        </p:txBody>
      </p:sp>
    </p:spTree>
    <p:extLst>
      <p:ext uri="{BB962C8B-B14F-4D97-AF65-F5344CB8AC3E}">
        <p14:creationId xmlns:p14="http://schemas.microsoft.com/office/powerpoint/2010/main" val="2711103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4A76DC-4741-4967-8F30-CA728A7B45BA}"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95F89-0A04-4F12-8A66-E1CDE7C5A1B0}" type="slidenum">
              <a:rPr lang="en-US" smtClean="0"/>
              <a:t>‹#›</a:t>
            </a:fld>
            <a:endParaRPr lang="en-US"/>
          </a:p>
        </p:txBody>
      </p:sp>
    </p:spTree>
    <p:extLst>
      <p:ext uri="{BB962C8B-B14F-4D97-AF65-F5344CB8AC3E}">
        <p14:creationId xmlns:p14="http://schemas.microsoft.com/office/powerpoint/2010/main" val="1972862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4A76DC-4741-4967-8F30-CA728A7B45BA}"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95F89-0A04-4F12-8A66-E1CDE7C5A1B0}" type="slidenum">
              <a:rPr lang="en-US" smtClean="0"/>
              <a:t>‹#›</a:t>
            </a:fld>
            <a:endParaRPr lang="en-US"/>
          </a:p>
        </p:txBody>
      </p:sp>
    </p:spTree>
    <p:extLst>
      <p:ext uri="{BB962C8B-B14F-4D97-AF65-F5344CB8AC3E}">
        <p14:creationId xmlns:p14="http://schemas.microsoft.com/office/powerpoint/2010/main" val="29033490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D4A76DC-4741-4967-8F30-CA728A7B45BA}"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95F89-0A04-4F12-8A66-E1CDE7C5A1B0}" type="slidenum">
              <a:rPr lang="en-US" smtClean="0"/>
              <a:t>‹#›</a:t>
            </a:fld>
            <a:endParaRPr lang="en-US"/>
          </a:p>
        </p:txBody>
      </p:sp>
    </p:spTree>
    <p:extLst>
      <p:ext uri="{BB962C8B-B14F-4D97-AF65-F5344CB8AC3E}">
        <p14:creationId xmlns:p14="http://schemas.microsoft.com/office/powerpoint/2010/main" val="153953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D4A76DC-4741-4967-8F30-CA728A7B45BA}" type="datetimeFigureOut">
              <a:rPr lang="en-US" smtClean="0"/>
              <a:t>9/18/2019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6595F89-0A04-4F12-8A66-E1CDE7C5A1B0}" type="slidenum">
              <a:rPr lang="en-US" smtClean="0"/>
              <a:t>‹#›</a:t>
            </a:fld>
            <a:endParaRPr lang="en-US"/>
          </a:p>
        </p:txBody>
      </p:sp>
    </p:spTree>
    <p:extLst>
      <p:ext uri="{BB962C8B-B14F-4D97-AF65-F5344CB8AC3E}">
        <p14:creationId xmlns:p14="http://schemas.microsoft.com/office/powerpoint/2010/main" val="35245142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D4A76DC-4741-4967-8F30-CA728A7B45BA}"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95F89-0A04-4F12-8A66-E1CDE7C5A1B0}" type="slidenum">
              <a:rPr lang="en-US" smtClean="0"/>
              <a:t>‹#›</a:t>
            </a:fld>
            <a:endParaRPr lang="en-US"/>
          </a:p>
        </p:txBody>
      </p:sp>
    </p:spTree>
    <p:extLst>
      <p:ext uri="{BB962C8B-B14F-4D97-AF65-F5344CB8AC3E}">
        <p14:creationId xmlns:p14="http://schemas.microsoft.com/office/powerpoint/2010/main" val="38463318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D4A76DC-4741-4967-8F30-CA728A7B45BA}" type="datetimeFigureOut">
              <a:rPr lang="en-US" smtClean="0"/>
              <a:t>9/18/2019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6595F89-0A04-4F12-8A66-E1CDE7C5A1B0}" type="slidenum">
              <a:rPr lang="en-US" smtClean="0"/>
              <a:t>‹#›</a:t>
            </a:fld>
            <a:endParaRPr lang="en-US"/>
          </a:p>
        </p:txBody>
      </p:sp>
    </p:spTree>
    <p:extLst>
      <p:ext uri="{BB962C8B-B14F-4D97-AF65-F5344CB8AC3E}">
        <p14:creationId xmlns:p14="http://schemas.microsoft.com/office/powerpoint/2010/main" val="20641005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D4A76DC-4741-4967-8F30-CA728A7B45BA}" type="datetimeFigureOut">
              <a:rPr lang="en-US" smtClean="0"/>
              <a:t>9/18/2019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6595F89-0A04-4F12-8A66-E1CDE7C5A1B0}" type="slidenum">
              <a:rPr lang="en-US" smtClean="0"/>
              <a:t>‹#›</a:t>
            </a:fld>
            <a:endParaRPr lang="en-US"/>
          </a:p>
        </p:txBody>
      </p:sp>
    </p:spTree>
    <p:extLst>
      <p:ext uri="{BB962C8B-B14F-4D97-AF65-F5344CB8AC3E}">
        <p14:creationId xmlns:p14="http://schemas.microsoft.com/office/powerpoint/2010/main" val="2054885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A76DC-4741-4967-8F30-CA728A7B45BA}" type="datetimeFigureOut">
              <a:rPr lang="en-US" smtClean="0"/>
              <a:t>9/18/2019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6595F89-0A04-4F12-8A66-E1CDE7C5A1B0}" type="slidenum">
              <a:rPr lang="en-US" smtClean="0"/>
              <a:t>‹#›</a:t>
            </a:fld>
            <a:endParaRPr lang="en-US"/>
          </a:p>
        </p:txBody>
      </p:sp>
    </p:spTree>
    <p:extLst>
      <p:ext uri="{BB962C8B-B14F-4D97-AF65-F5344CB8AC3E}">
        <p14:creationId xmlns:p14="http://schemas.microsoft.com/office/powerpoint/2010/main" val="3648281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4A76DC-4741-4967-8F30-CA728A7B45BA}"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95F89-0A04-4F12-8A66-E1CDE7C5A1B0}" type="slidenum">
              <a:rPr lang="en-US" smtClean="0"/>
              <a:t>‹#›</a:t>
            </a:fld>
            <a:endParaRPr lang="en-US"/>
          </a:p>
        </p:txBody>
      </p:sp>
    </p:spTree>
    <p:extLst>
      <p:ext uri="{BB962C8B-B14F-4D97-AF65-F5344CB8AC3E}">
        <p14:creationId xmlns:p14="http://schemas.microsoft.com/office/powerpoint/2010/main" val="42355797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D4A76DC-4741-4967-8F30-CA728A7B45BA}" type="datetimeFigureOut">
              <a:rPr lang="en-US" smtClean="0"/>
              <a:t>9/18/2019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6595F89-0A04-4F12-8A66-E1CDE7C5A1B0}" type="slidenum">
              <a:rPr lang="en-US" smtClean="0"/>
              <a:t>‹#›</a:t>
            </a:fld>
            <a:endParaRPr lang="en-US"/>
          </a:p>
        </p:txBody>
      </p:sp>
    </p:spTree>
    <p:extLst>
      <p:ext uri="{BB962C8B-B14F-4D97-AF65-F5344CB8AC3E}">
        <p14:creationId xmlns:p14="http://schemas.microsoft.com/office/powerpoint/2010/main" val="3429224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A76DC-4741-4967-8F30-CA728A7B45BA}" type="datetimeFigureOut">
              <a:rPr lang="en-US" smtClean="0"/>
              <a:t>9/18/2019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6595F89-0A04-4F12-8A66-E1CDE7C5A1B0}" type="slidenum">
              <a:rPr lang="en-US" smtClean="0"/>
              <a:t>‹#›</a:t>
            </a:fld>
            <a:endParaRPr lang="en-US"/>
          </a:p>
        </p:txBody>
      </p:sp>
    </p:spTree>
    <p:extLst>
      <p:ext uri="{BB962C8B-B14F-4D97-AF65-F5344CB8AC3E}">
        <p14:creationId xmlns:p14="http://schemas.microsoft.com/office/powerpoint/2010/main" val="9337979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351 Problems</a:t>
            </a:r>
          </a:p>
        </p:txBody>
      </p:sp>
      <p:sp>
        <p:nvSpPr>
          <p:cNvPr id="3" name="Subtitle 2"/>
          <p:cNvSpPr>
            <a:spLocks noGrp="1"/>
          </p:cNvSpPr>
          <p:nvPr>
            <p:ph type="subTitle" idx="1"/>
          </p:nvPr>
        </p:nvSpPr>
        <p:spPr/>
        <p:txBody>
          <a:bodyPr/>
          <a:lstStyle/>
          <a:p>
            <a:r>
              <a:rPr lang="en-US"/>
              <a:t>Problem </a:t>
            </a:r>
            <a:r>
              <a:rPr lang="en-US" smtClean="0"/>
              <a:t>Set #2</a:t>
            </a:r>
            <a:endParaRPr lang="en-US" dirty="0"/>
          </a:p>
        </p:txBody>
      </p:sp>
      <p:sp>
        <p:nvSpPr>
          <p:cNvPr id="4" name="Slide Number Placeholder 3"/>
          <p:cNvSpPr>
            <a:spLocks noGrp="1"/>
          </p:cNvSpPr>
          <p:nvPr>
            <p:ph type="sldNum" sz="quarter" idx="12"/>
          </p:nvPr>
        </p:nvSpPr>
        <p:spPr/>
        <p:txBody>
          <a:bodyPr/>
          <a:lstStyle/>
          <a:p>
            <a:fld id="{777EDC73-4277-4D03-A159-88B8FAF3D64A}" type="slidenum">
              <a:rPr lang="en-US" sz="3200" smtClean="0"/>
              <a:pPr/>
              <a:t>1</a:t>
            </a:fld>
            <a:endParaRPr lang="en-US" sz="3200" dirty="0"/>
          </a:p>
        </p:txBody>
      </p:sp>
    </p:spTree>
    <p:extLst>
      <p:ext uri="{BB962C8B-B14F-4D97-AF65-F5344CB8AC3E}">
        <p14:creationId xmlns:p14="http://schemas.microsoft.com/office/powerpoint/2010/main" val="884191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25" y="38100"/>
            <a:ext cx="4004441" cy="1143000"/>
          </a:xfrm>
        </p:spPr>
        <p:txBody>
          <a:bodyPr>
            <a:normAutofit/>
          </a:bodyPr>
          <a:lstStyle/>
          <a:p>
            <a:r>
              <a:rPr lang="en-US" dirty="0" smtClean="0"/>
              <a:t>Question #4</a:t>
            </a:r>
            <a:endParaRPr lang="en-US" dirty="0"/>
          </a:p>
        </p:txBody>
      </p:sp>
      <p:sp>
        <p:nvSpPr>
          <p:cNvPr id="3" name="Content Placeholder 2"/>
          <p:cNvSpPr>
            <a:spLocks noGrp="1"/>
          </p:cNvSpPr>
          <p:nvPr>
            <p:ph idx="1"/>
          </p:nvPr>
        </p:nvSpPr>
        <p:spPr>
          <a:xfrm>
            <a:off x="457200" y="1600200"/>
            <a:ext cx="8534400" cy="4525963"/>
          </a:xfrm>
        </p:spPr>
        <p:txBody>
          <a:bodyPr>
            <a:normAutofit/>
          </a:bodyPr>
          <a:lstStyle/>
          <a:p>
            <a:pPr lvl="0">
              <a:buNone/>
            </a:pPr>
            <a:endParaRPr lang="en-US" dirty="0"/>
          </a:p>
          <a:p>
            <a:pPr lvl="0">
              <a:buNone/>
            </a:pPr>
            <a:r>
              <a:rPr lang="en-US" dirty="0"/>
              <a:t>				Christy		Dee</a:t>
            </a:r>
          </a:p>
          <a:p>
            <a:pPr lvl="0">
              <a:buNone/>
            </a:pPr>
            <a:r>
              <a:rPr lang="en-US" dirty="0"/>
              <a:t>			</a:t>
            </a:r>
          </a:p>
          <a:p>
            <a:pPr>
              <a:buNone/>
            </a:pPr>
            <a:endParaRPr lang="en-US" dirty="0"/>
          </a:p>
        </p:txBody>
      </p:sp>
      <p:sp>
        <p:nvSpPr>
          <p:cNvPr id="4" name="Slide Number Placeholder 3"/>
          <p:cNvSpPr>
            <a:spLocks noGrp="1"/>
          </p:cNvSpPr>
          <p:nvPr>
            <p:ph type="sldNum" sz="quarter" idx="12"/>
          </p:nvPr>
        </p:nvSpPr>
        <p:spPr/>
        <p:txBody>
          <a:bodyPr/>
          <a:lstStyle/>
          <a:p>
            <a:fld id="{5EAB0AA5-51CC-4FFC-9BB5-674B262D4934}" type="slidenum">
              <a:rPr lang="en-US" sz="3200" smtClean="0"/>
              <a:pPr/>
              <a:t>10</a:t>
            </a:fld>
            <a:endParaRPr lang="en-US" sz="3200" dirty="0"/>
          </a:p>
        </p:txBody>
      </p:sp>
      <p:sp>
        <p:nvSpPr>
          <p:cNvPr id="5" name="Rectangle 4"/>
          <p:cNvSpPr/>
          <p:nvPr/>
        </p:nvSpPr>
        <p:spPr>
          <a:xfrm>
            <a:off x="4343400" y="4648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veggie</a:t>
            </a:r>
          </a:p>
        </p:txBody>
      </p:sp>
      <p:cxnSp>
        <p:nvCxnSpPr>
          <p:cNvPr id="7" name="Straight Arrow Connector 6"/>
          <p:cNvCxnSpPr/>
          <p:nvPr/>
        </p:nvCxnSpPr>
        <p:spPr>
          <a:xfrm>
            <a:off x="2875891" y="4341893"/>
            <a:ext cx="1162709" cy="68730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5428592" y="2923080"/>
            <a:ext cx="1010307" cy="2102233"/>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V="1">
            <a:off x="3314700" y="3543300"/>
            <a:ext cx="1219200" cy="8382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5257800" y="3104274"/>
            <a:ext cx="838200" cy="146378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828800" y="3581400"/>
            <a:ext cx="1295400" cy="646331"/>
          </a:xfrm>
          <a:prstGeom prst="rect">
            <a:avLst/>
          </a:prstGeom>
          <a:solidFill>
            <a:schemeClr val="tx2">
              <a:lumMod val="20000"/>
              <a:lumOff val="80000"/>
            </a:schemeClr>
          </a:solidFill>
          <a:ln>
            <a:solidFill>
              <a:schemeClr val="tx1"/>
            </a:solidFill>
          </a:ln>
        </p:spPr>
        <p:txBody>
          <a:bodyPr wrap="square" rtlCol="0">
            <a:spAutoFit/>
          </a:bodyPr>
          <a:lstStyle/>
          <a:p>
            <a:r>
              <a:rPr lang="en-US" dirty="0" smtClean="0"/>
              <a:t>Land 10k/20k</a:t>
            </a:r>
            <a:endParaRPr lang="en-US" dirty="0"/>
          </a:p>
        </p:txBody>
      </p:sp>
      <p:sp>
        <p:nvSpPr>
          <p:cNvPr id="14" name="TextBox 13"/>
          <p:cNvSpPr txBox="1"/>
          <p:nvPr/>
        </p:nvSpPr>
        <p:spPr>
          <a:xfrm>
            <a:off x="6400800" y="3597193"/>
            <a:ext cx="1295400" cy="646331"/>
          </a:xfrm>
          <a:prstGeom prst="rect">
            <a:avLst/>
          </a:prstGeom>
          <a:solidFill>
            <a:schemeClr val="tx2">
              <a:lumMod val="20000"/>
              <a:lumOff val="80000"/>
            </a:schemeClr>
          </a:solidFill>
          <a:ln>
            <a:solidFill>
              <a:schemeClr val="tx1"/>
            </a:solidFill>
          </a:ln>
        </p:spPr>
        <p:txBody>
          <a:bodyPr wrap="square" rtlCol="0">
            <a:spAutoFit/>
          </a:bodyPr>
          <a:lstStyle/>
          <a:p>
            <a:r>
              <a:rPr lang="en-US" dirty="0" smtClean="0"/>
              <a:t>Services 100k</a:t>
            </a:r>
            <a:endParaRPr lang="en-US" dirty="0"/>
          </a:p>
        </p:txBody>
      </p:sp>
      <p:sp>
        <p:nvSpPr>
          <p:cNvPr id="10" name="TextBox 9"/>
          <p:cNvSpPr txBox="1"/>
          <p:nvPr/>
        </p:nvSpPr>
        <p:spPr>
          <a:xfrm>
            <a:off x="3691759" y="2801035"/>
            <a:ext cx="990600"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100% Class A</a:t>
            </a:r>
            <a:endParaRPr lang="en-US" dirty="0"/>
          </a:p>
        </p:txBody>
      </p:sp>
      <p:sp>
        <p:nvSpPr>
          <p:cNvPr id="17" name="TextBox 16"/>
          <p:cNvSpPr txBox="1"/>
          <p:nvPr/>
        </p:nvSpPr>
        <p:spPr>
          <a:xfrm>
            <a:off x="4938547" y="2801034"/>
            <a:ext cx="990600"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95% Class B</a:t>
            </a:r>
            <a:endParaRPr lang="en-US" dirty="0"/>
          </a:p>
        </p:txBody>
      </p:sp>
      <p:sp>
        <p:nvSpPr>
          <p:cNvPr id="15" name="TextBox 14"/>
          <p:cNvSpPr txBox="1"/>
          <p:nvPr/>
        </p:nvSpPr>
        <p:spPr>
          <a:xfrm>
            <a:off x="3691759" y="3513000"/>
            <a:ext cx="990600"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5%</a:t>
            </a:r>
          </a:p>
          <a:p>
            <a:pPr algn="ctr"/>
            <a:r>
              <a:rPr lang="en-US" dirty="0" smtClean="0"/>
              <a:t> Class B</a:t>
            </a:r>
            <a:endParaRPr lang="en-US" dirty="0"/>
          </a:p>
        </p:txBody>
      </p:sp>
    </p:spTree>
    <p:extLst>
      <p:ext uri="{BB962C8B-B14F-4D97-AF65-F5344CB8AC3E}">
        <p14:creationId xmlns:p14="http://schemas.microsoft.com/office/powerpoint/2010/main" val="34177760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534400" cy="4525963"/>
          </a:xfrm>
        </p:spPr>
        <p:txBody>
          <a:bodyPr>
            <a:normAutofit/>
          </a:bodyPr>
          <a:lstStyle/>
          <a:p>
            <a:pPr lvl="0">
              <a:buNone/>
            </a:pPr>
            <a:endParaRPr lang="en-US" dirty="0"/>
          </a:p>
          <a:p>
            <a:pPr lvl="0">
              <a:buNone/>
            </a:pPr>
            <a:r>
              <a:rPr lang="en-US" dirty="0"/>
              <a:t>				Christy		Dee</a:t>
            </a:r>
          </a:p>
          <a:p>
            <a:pPr lvl="0">
              <a:buNone/>
            </a:pPr>
            <a:r>
              <a:rPr lang="en-US" dirty="0"/>
              <a:t>			</a:t>
            </a:r>
          </a:p>
          <a:p>
            <a:pPr>
              <a:buNone/>
            </a:pPr>
            <a:endParaRPr lang="en-US" dirty="0"/>
          </a:p>
        </p:txBody>
      </p:sp>
      <p:sp>
        <p:nvSpPr>
          <p:cNvPr id="4" name="Slide Number Placeholder 3"/>
          <p:cNvSpPr>
            <a:spLocks noGrp="1"/>
          </p:cNvSpPr>
          <p:nvPr>
            <p:ph type="sldNum" sz="quarter" idx="12"/>
          </p:nvPr>
        </p:nvSpPr>
        <p:spPr/>
        <p:txBody>
          <a:bodyPr/>
          <a:lstStyle/>
          <a:p>
            <a:fld id="{5EAB0AA5-51CC-4FFC-9BB5-674B262D4934}" type="slidenum">
              <a:rPr lang="en-US" sz="3200" smtClean="0"/>
              <a:pPr/>
              <a:t>11</a:t>
            </a:fld>
            <a:endParaRPr lang="en-US" sz="3200" dirty="0"/>
          </a:p>
        </p:txBody>
      </p:sp>
      <p:sp>
        <p:nvSpPr>
          <p:cNvPr id="5" name="Rectangle 4"/>
          <p:cNvSpPr/>
          <p:nvPr/>
        </p:nvSpPr>
        <p:spPr>
          <a:xfrm>
            <a:off x="4343400" y="4648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veggie</a:t>
            </a:r>
          </a:p>
        </p:txBody>
      </p:sp>
      <p:cxnSp>
        <p:nvCxnSpPr>
          <p:cNvPr id="7" name="Straight Arrow Connector 6"/>
          <p:cNvCxnSpPr/>
          <p:nvPr/>
        </p:nvCxnSpPr>
        <p:spPr>
          <a:xfrm>
            <a:off x="2875891" y="4341893"/>
            <a:ext cx="1162709" cy="68730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5428592" y="2923080"/>
            <a:ext cx="1010307" cy="2102233"/>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V="1">
            <a:off x="3314700" y="3543300"/>
            <a:ext cx="1219200" cy="8382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5257800" y="3104274"/>
            <a:ext cx="838200" cy="146378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828800" y="3581400"/>
            <a:ext cx="1295400" cy="646331"/>
          </a:xfrm>
          <a:prstGeom prst="rect">
            <a:avLst/>
          </a:prstGeom>
          <a:solidFill>
            <a:schemeClr val="tx2">
              <a:lumMod val="20000"/>
              <a:lumOff val="80000"/>
            </a:schemeClr>
          </a:solidFill>
          <a:ln>
            <a:solidFill>
              <a:schemeClr val="tx1"/>
            </a:solidFill>
          </a:ln>
        </p:spPr>
        <p:txBody>
          <a:bodyPr wrap="square" rtlCol="0">
            <a:spAutoFit/>
          </a:bodyPr>
          <a:lstStyle/>
          <a:p>
            <a:r>
              <a:rPr lang="en-US" dirty="0" smtClean="0"/>
              <a:t>Land 10k/20k</a:t>
            </a:r>
            <a:endParaRPr lang="en-US" dirty="0"/>
          </a:p>
        </p:txBody>
      </p:sp>
      <p:sp>
        <p:nvSpPr>
          <p:cNvPr id="14" name="TextBox 13"/>
          <p:cNvSpPr txBox="1"/>
          <p:nvPr/>
        </p:nvSpPr>
        <p:spPr>
          <a:xfrm>
            <a:off x="6400800" y="3597193"/>
            <a:ext cx="1295400" cy="646331"/>
          </a:xfrm>
          <a:prstGeom prst="rect">
            <a:avLst/>
          </a:prstGeom>
          <a:solidFill>
            <a:schemeClr val="tx2">
              <a:lumMod val="20000"/>
              <a:lumOff val="80000"/>
            </a:schemeClr>
          </a:solidFill>
          <a:ln>
            <a:solidFill>
              <a:schemeClr val="tx1"/>
            </a:solidFill>
          </a:ln>
        </p:spPr>
        <p:txBody>
          <a:bodyPr wrap="square" rtlCol="0">
            <a:spAutoFit/>
          </a:bodyPr>
          <a:lstStyle/>
          <a:p>
            <a:r>
              <a:rPr lang="en-US" dirty="0" smtClean="0"/>
              <a:t>Services 100k</a:t>
            </a:r>
            <a:endParaRPr lang="en-US" dirty="0"/>
          </a:p>
        </p:txBody>
      </p:sp>
      <p:sp>
        <p:nvSpPr>
          <p:cNvPr id="10" name="TextBox 9"/>
          <p:cNvSpPr txBox="1"/>
          <p:nvPr/>
        </p:nvSpPr>
        <p:spPr>
          <a:xfrm>
            <a:off x="3691759" y="2801035"/>
            <a:ext cx="990600"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100 Class A</a:t>
            </a:r>
            <a:endParaRPr lang="en-US" dirty="0"/>
          </a:p>
        </p:txBody>
      </p:sp>
      <p:sp>
        <p:nvSpPr>
          <p:cNvPr id="17" name="TextBox 16"/>
          <p:cNvSpPr txBox="1"/>
          <p:nvPr/>
        </p:nvSpPr>
        <p:spPr>
          <a:xfrm>
            <a:off x="4938547" y="2801034"/>
            <a:ext cx="990600"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95% Class B</a:t>
            </a:r>
            <a:endParaRPr lang="en-US" dirty="0"/>
          </a:p>
        </p:txBody>
      </p:sp>
      <p:sp>
        <p:nvSpPr>
          <p:cNvPr id="15" name="TextBox 14"/>
          <p:cNvSpPr txBox="1"/>
          <p:nvPr/>
        </p:nvSpPr>
        <p:spPr>
          <a:xfrm>
            <a:off x="3691759" y="3513000"/>
            <a:ext cx="990600"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5%</a:t>
            </a:r>
          </a:p>
          <a:p>
            <a:pPr algn="ctr"/>
            <a:r>
              <a:rPr lang="en-US" dirty="0" smtClean="0"/>
              <a:t> Class B</a:t>
            </a:r>
            <a:endParaRPr lang="en-US" dirty="0"/>
          </a:p>
        </p:txBody>
      </p:sp>
      <p:sp>
        <p:nvSpPr>
          <p:cNvPr id="9" name="TextBox 8"/>
          <p:cNvSpPr txBox="1"/>
          <p:nvPr/>
        </p:nvSpPr>
        <p:spPr>
          <a:xfrm>
            <a:off x="152400" y="476961"/>
            <a:ext cx="4191000" cy="646331"/>
          </a:xfrm>
          <a:prstGeom prst="rect">
            <a:avLst/>
          </a:prstGeom>
          <a:noFill/>
          <a:ln>
            <a:solidFill>
              <a:srgbClr val="C00000"/>
            </a:solidFill>
          </a:ln>
        </p:spPr>
        <p:txBody>
          <a:bodyPr wrap="square" rtlCol="0">
            <a:spAutoFit/>
          </a:bodyPr>
          <a:lstStyle/>
          <a:p>
            <a:r>
              <a:rPr lang="en-US" dirty="0" smtClean="0"/>
              <a:t>Class A – 90% of vote; 50% of distributions</a:t>
            </a:r>
          </a:p>
          <a:p>
            <a:r>
              <a:rPr lang="en-US" dirty="0" smtClean="0"/>
              <a:t>Class B – 10% of vote; 50% of distributions</a:t>
            </a:r>
            <a:endParaRPr lang="en-US" dirty="0"/>
          </a:p>
        </p:txBody>
      </p:sp>
      <p:sp>
        <p:nvSpPr>
          <p:cNvPr id="13" name="TextBox 12"/>
          <p:cNvSpPr txBox="1"/>
          <p:nvPr/>
        </p:nvSpPr>
        <p:spPr>
          <a:xfrm>
            <a:off x="4938547" y="228600"/>
            <a:ext cx="3900653" cy="923330"/>
          </a:xfrm>
          <a:prstGeom prst="rect">
            <a:avLst/>
          </a:prstGeom>
          <a:noFill/>
        </p:spPr>
        <p:txBody>
          <a:bodyPr wrap="square" rtlCol="0">
            <a:spAutoFit/>
          </a:bodyPr>
          <a:lstStyle/>
          <a:p>
            <a:r>
              <a:rPr lang="en-US" dirty="0" smtClean="0"/>
              <a:t>Before:  Christy held 90% of TVP</a:t>
            </a:r>
          </a:p>
          <a:p>
            <a:endParaRPr lang="en-US" dirty="0"/>
          </a:p>
          <a:p>
            <a:r>
              <a:rPr lang="en-US" dirty="0" smtClean="0"/>
              <a:t>After:  Christy holds 90.5% of TVP</a:t>
            </a:r>
            <a:endParaRPr lang="en-US" dirty="0"/>
          </a:p>
        </p:txBody>
      </p:sp>
    </p:spTree>
    <p:extLst>
      <p:ext uri="{BB962C8B-B14F-4D97-AF65-F5344CB8AC3E}">
        <p14:creationId xmlns:p14="http://schemas.microsoft.com/office/powerpoint/2010/main" val="40614177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Question #4</a:t>
            </a:r>
          </a:p>
        </p:txBody>
      </p:sp>
      <p:sp>
        <p:nvSpPr>
          <p:cNvPr id="3" name="Content Placeholder 2"/>
          <p:cNvSpPr>
            <a:spLocks noGrp="1"/>
          </p:cNvSpPr>
          <p:nvPr>
            <p:ph idx="1"/>
          </p:nvPr>
        </p:nvSpPr>
        <p:spPr/>
        <p:txBody>
          <a:bodyPr>
            <a:normAutofit fontScale="85000" lnSpcReduction="10000"/>
          </a:bodyPr>
          <a:lstStyle/>
          <a:p>
            <a:pPr lvl="0"/>
            <a:r>
              <a:rPr lang="en-US" dirty="0"/>
              <a:t>Does the contribution by A qualify for non-recognition under Section 351?  </a:t>
            </a:r>
          </a:p>
          <a:p>
            <a:pPr lvl="1"/>
            <a:r>
              <a:rPr lang="en-US" dirty="0"/>
              <a:t>Yes.  3 requirements met: property,  in exchange for stock, and control immediately after. </a:t>
            </a:r>
          </a:p>
          <a:p>
            <a:pPr lvl="1"/>
            <a:r>
              <a:rPr lang="en-US" dirty="0"/>
              <a:t>With respect to voting stock, look only at voting power.  After the contribution, A holds in excess of 80% of total combined voting power (90% from class A + 5% times 10% (or 0.5%) from class B).</a:t>
            </a:r>
          </a:p>
          <a:p>
            <a:pPr lvl="1"/>
            <a:r>
              <a:rPr lang="en-US" dirty="0"/>
              <a:t>Note: the shares issued in the exchange don’t have to represent at least 80%, rather has to own at least 80% afterwards (i.e. stock already owned counts).</a:t>
            </a:r>
          </a:p>
          <a:p>
            <a:pPr lvl="1"/>
            <a:r>
              <a:rPr lang="en-US" dirty="0"/>
              <a:t>Note that there is no “other stock” or “nonvoting stock”</a:t>
            </a:r>
          </a:p>
          <a:p>
            <a:endParaRPr lang="en-US" dirty="0"/>
          </a:p>
        </p:txBody>
      </p:sp>
      <p:sp>
        <p:nvSpPr>
          <p:cNvPr id="4" name="Slide Number Placeholder 3"/>
          <p:cNvSpPr>
            <a:spLocks noGrp="1"/>
          </p:cNvSpPr>
          <p:nvPr>
            <p:ph type="sldNum" sz="quarter" idx="12"/>
          </p:nvPr>
        </p:nvSpPr>
        <p:spPr/>
        <p:txBody>
          <a:bodyPr/>
          <a:lstStyle/>
          <a:p>
            <a:fld id="{5EAB0AA5-51CC-4FFC-9BB5-674B262D4934}" type="slidenum">
              <a:rPr lang="en-US" sz="3200" smtClean="0"/>
              <a:pPr/>
              <a:t>12</a:t>
            </a:fld>
            <a:endParaRPr lang="en-US" sz="3200" dirty="0"/>
          </a:p>
        </p:txBody>
      </p:sp>
    </p:spTree>
    <p:extLst>
      <p:ext uri="{BB962C8B-B14F-4D97-AF65-F5344CB8AC3E}">
        <p14:creationId xmlns:p14="http://schemas.microsoft.com/office/powerpoint/2010/main" val="1505452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925" y="38100"/>
            <a:ext cx="4004441" cy="1143000"/>
          </a:xfrm>
        </p:spPr>
        <p:txBody>
          <a:bodyPr>
            <a:normAutofit/>
          </a:bodyPr>
          <a:lstStyle/>
          <a:p>
            <a:r>
              <a:rPr lang="en-US" dirty="0" smtClean="0"/>
              <a:t>Question #5</a:t>
            </a:r>
            <a:endParaRPr lang="en-US" dirty="0"/>
          </a:p>
        </p:txBody>
      </p:sp>
      <p:sp>
        <p:nvSpPr>
          <p:cNvPr id="3" name="Content Placeholder 2"/>
          <p:cNvSpPr>
            <a:spLocks noGrp="1"/>
          </p:cNvSpPr>
          <p:nvPr>
            <p:ph idx="1"/>
          </p:nvPr>
        </p:nvSpPr>
        <p:spPr>
          <a:xfrm>
            <a:off x="457200" y="1600200"/>
            <a:ext cx="8534400" cy="4525963"/>
          </a:xfrm>
        </p:spPr>
        <p:txBody>
          <a:bodyPr>
            <a:normAutofit/>
          </a:bodyPr>
          <a:lstStyle/>
          <a:p>
            <a:pPr lvl="0">
              <a:buNone/>
            </a:pPr>
            <a:endParaRPr lang="en-US" dirty="0"/>
          </a:p>
          <a:p>
            <a:pPr lvl="0">
              <a:buNone/>
            </a:pPr>
            <a:r>
              <a:rPr lang="en-US" dirty="0"/>
              <a:t>				Christy		Dee</a:t>
            </a:r>
          </a:p>
          <a:p>
            <a:pPr lvl="0">
              <a:buNone/>
            </a:pPr>
            <a:r>
              <a:rPr lang="en-US" dirty="0"/>
              <a:t>			</a:t>
            </a:r>
          </a:p>
          <a:p>
            <a:pPr>
              <a:buNone/>
            </a:pPr>
            <a:endParaRPr lang="en-US" dirty="0"/>
          </a:p>
        </p:txBody>
      </p:sp>
      <p:sp>
        <p:nvSpPr>
          <p:cNvPr id="4" name="Slide Number Placeholder 3"/>
          <p:cNvSpPr>
            <a:spLocks noGrp="1"/>
          </p:cNvSpPr>
          <p:nvPr>
            <p:ph type="sldNum" sz="quarter" idx="12"/>
          </p:nvPr>
        </p:nvSpPr>
        <p:spPr/>
        <p:txBody>
          <a:bodyPr/>
          <a:lstStyle/>
          <a:p>
            <a:fld id="{5EAB0AA5-51CC-4FFC-9BB5-674B262D4934}" type="slidenum">
              <a:rPr lang="en-US" sz="3200" smtClean="0"/>
              <a:pPr/>
              <a:t>13</a:t>
            </a:fld>
            <a:endParaRPr lang="en-US" sz="3200" dirty="0"/>
          </a:p>
        </p:txBody>
      </p:sp>
      <p:sp>
        <p:nvSpPr>
          <p:cNvPr id="5" name="Rectangle 4"/>
          <p:cNvSpPr/>
          <p:nvPr/>
        </p:nvSpPr>
        <p:spPr>
          <a:xfrm>
            <a:off x="4343400" y="4648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veggie</a:t>
            </a:r>
          </a:p>
        </p:txBody>
      </p:sp>
      <p:cxnSp>
        <p:nvCxnSpPr>
          <p:cNvPr id="7" name="Straight Arrow Connector 6"/>
          <p:cNvCxnSpPr/>
          <p:nvPr/>
        </p:nvCxnSpPr>
        <p:spPr>
          <a:xfrm>
            <a:off x="2875891" y="4341893"/>
            <a:ext cx="1162709" cy="68730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5428592" y="2923080"/>
            <a:ext cx="1010307" cy="2102233"/>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V="1">
            <a:off x="3314700" y="3543300"/>
            <a:ext cx="1219200" cy="8382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5257800" y="3104274"/>
            <a:ext cx="838200" cy="146378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828800" y="3581400"/>
            <a:ext cx="1295400" cy="646331"/>
          </a:xfrm>
          <a:prstGeom prst="rect">
            <a:avLst/>
          </a:prstGeom>
          <a:solidFill>
            <a:schemeClr val="tx2">
              <a:lumMod val="20000"/>
              <a:lumOff val="80000"/>
            </a:schemeClr>
          </a:solidFill>
          <a:ln>
            <a:solidFill>
              <a:schemeClr val="tx1"/>
            </a:solidFill>
          </a:ln>
        </p:spPr>
        <p:txBody>
          <a:bodyPr wrap="square" rtlCol="0">
            <a:spAutoFit/>
          </a:bodyPr>
          <a:lstStyle/>
          <a:p>
            <a:r>
              <a:rPr lang="en-US" dirty="0" smtClean="0"/>
              <a:t>Land 10k/20k</a:t>
            </a:r>
            <a:endParaRPr lang="en-US" dirty="0"/>
          </a:p>
        </p:txBody>
      </p:sp>
      <p:sp>
        <p:nvSpPr>
          <p:cNvPr id="14" name="TextBox 13"/>
          <p:cNvSpPr txBox="1"/>
          <p:nvPr/>
        </p:nvSpPr>
        <p:spPr>
          <a:xfrm>
            <a:off x="6400800" y="3597193"/>
            <a:ext cx="1295400" cy="646331"/>
          </a:xfrm>
          <a:prstGeom prst="rect">
            <a:avLst/>
          </a:prstGeom>
          <a:solidFill>
            <a:schemeClr val="tx2">
              <a:lumMod val="20000"/>
              <a:lumOff val="80000"/>
            </a:schemeClr>
          </a:solidFill>
          <a:ln>
            <a:solidFill>
              <a:schemeClr val="tx1"/>
            </a:solidFill>
          </a:ln>
        </p:spPr>
        <p:txBody>
          <a:bodyPr wrap="square" rtlCol="0">
            <a:spAutoFit/>
          </a:bodyPr>
          <a:lstStyle/>
          <a:p>
            <a:r>
              <a:rPr lang="en-US" dirty="0" smtClean="0"/>
              <a:t>Services 100k</a:t>
            </a:r>
            <a:endParaRPr lang="en-US" dirty="0"/>
          </a:p>
        </p:txBody>
      </p:sp>
      <p:sp>
        <p:nvSpPr>
          <p:cNvPr id="10" name="TextBox 9"/>
          <p:cNvSpPr txBox="1"/>
          <p:nvPr/>
        </p:nvSpPr>
        <p:spPr>
          <a:xfrm>
            <a:off x="3691759" y="2801035"/>
            <a:ext cx="990600"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100 Class A</a:t>
            </a:r>
            <a:endParaRPr lang="en-US" dirty="0"/>
          </a:p>
        </p:txBody>
      </p:sp>
      <p:sp>
        <p:nvSpPr>
          <p:cNvPr id="17" name="TextBox 16"/>
          <p:cNvSpPr txBox="1"/>
          <p:nvPr/>
        </p:nvSpPr>
        <p:spPr>
          <a:xfrm>
            <a:off x="4933294" y="2806318"/>
            <a:ext cx="1252045"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100</a:t>
            </a:r>
          </a:p>
          <a:p>
            <a:pPr algn="ctr"/>
            <a:r>
              <a:rPr lang="en-US" dirty="0" smtClean="0"/>
              <a:t>Class B-NV</a:t>
            </a:r>
            <a:endParaRPr lang="en-US" dirty="0"/>
          </a:p>
        </p:txBody>
      </p:sp>
      <p:sp>
        <p:nvSpPr>
          <p:cNvPr id="15" name="TextBox 14"/>
          <p:cNvSpPr txBox="1"/>
          <p:nvPr/>
        </p:nvSpPr>
        <p:spPr>
          <a:xfrm>
            <a:off x="3553812" y="3504789"/>
            <a:ext cx="1246788"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200</a:t>
            </a:r>
          </a:p>
          <a:p>
            <a:pPr algn="ctr"/>
            <a:r>
              <a:rPr lang="en-US" dirty="0" smtClean="0"/>
              <a:t> Class A-NV</a:t>
            </a:r>
            <a:endParaRPr lang="en-US" dirty="0"/>
          </a:p>
        </p:txBody>
      </p:sp>
    </p:spTree>
    <p:extLst>
      <p:ext uri="{BB962C8B-B14F-4D97-AF65-F5344CB8AC3E}">
        <p14:creationId xmlns:p14="http://schemas.microsoft.com/office/powerpoint/2010/main" val="19287214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534400" cy="4525963"/>
          </a:xfrm>
        </p:spPr>
        <p:txBody>
          <a:bodyPr>
            <a:normAutofit/>
          </a:bodyPr>
          <a:lstStyle/>
          <a:p>
            <a:pPr lvl="0">
              <a:buNone/>
            </a:pPr>
            <a:endParaRPr lang="en-US" dirty="0"/>
          </a:p>
          <a:p>
            <a:pPr lvl="0">
              <a:buNone/>
            </a:pPr>
            <a:r>
              <a:rPr lang="en-US" dirty="0"/>
              <a:t>				Christy		Dee</a:t>
            </a:r>
          </a:p>
          <a:p>
            <a:pPr lvl="0">
              <a:buNone/>
            </a:pPr>
            <a:r>
              <a:rPr lang="en-US" dirty="0"/>
              <a:t>			</a:t>
            </a:r>
          </a:p>
          <a:p>
            <a:pPr>
              <a:buNone/>
            </a:pPr>
            <a:endParaRPr lang="en-US" dirty="0"/>
          </a:p>
        </p:txBody>
      </p:sp>
      <p:sp>
        <p:nvSpPr>
          <p:cNvPr id="4" name="Slide Number Placeholder 3"/>
          <p:cNvSpPr>
            <a:spLocks noGrp="1"/>
          </p:cNvSpPr>
          <p:nvPr>
            <p:ph type="sldNum" sz="quarter" idx="12"/>
          </p:nvPr>
        </p:nvSpPr>
        <p:spPr/>
        <p:txBody>
          <a:bodyPr/>
          <a:lstStyle/>
          <a:p>
            <a:fld id="{5EAB0AA5-51CC-4FFC-9BB5-674B262D4934}" type="slidenum">
              <a:rPr lang="en-US" sz="3200" smtClean="0"/>
              <a:pPr/>
              <a:t>14</a:t>
            </a:fld>
            <a:endParaRPr lang="en-US" sz="3200" dirty="0"/>
          </a:p>
        </p:txBody>
      </p:sp>
      <p:sp>
        <p:nvSpPr>
          <p:cNvPr id="5" name="Rectangle 4"/>
          <p:cNvSpPr/>
          <p:nvPr/>
        </p:nvSpPr>
        <p:spPr>
          <a:xfrm>
            <a:off x="4343400" y="4648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veggie</a:t>
            </a:r>
          </a:p>
        </p:txBody>
      </p:sp>
      <p:cxnSp>
        <p:nvCxnSpPr>
          <p:cNvPr id="7" name="Straight Arrow Connector 6"/>
          <p:cNvCxnSpPr/>
          <p:nvPr/>
        </p:nvCxnSpPr>
        <p:spPr>
          <a:xfrm>
            <a:off x="2875891" y="4341893"/>
            <a:ext cx="1162709" cy="687307"/>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5428592" y="2923080"/>
            <a:ext cx="1010307" cy="2102233"/>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V="1">
            <a:off x="3314700" y="3543300"/>
            <a:ext cx="1219200" cy="8382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5257800" y="3104274"/>
            <a:ext cx="838200" cy="146378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828800" y="3581400"/>
            <a:ext cx="1295400" cy="646331"/>
          </a:xfrm>
          <a:prstGeom prst="rect">
            <a:avLst/>
          </a:prstGeom>
          <a:solidFill>
            <a:schemeClr val="tx2">
              <a:lumMod val="20000"/>
              <a:lumOff val="80000"/>
            </a:schemeClr>
          </a:solidFill>
          <a:ln>
            <a:solidFill>
              <a:schemeClr val="tx1"/>
            </a:solidFill>
          </a:ln>
        </p:spPr>
        <p:txBody>
          <a:bodyPr wrap="square" rtlCol="0">
            <a:spAutoFit/>
          </a:bodyPr>
          <a:lstStyle/>
          <a:p>
            <a:r>
              <a:rPr lang="en-US" dirty="0" smtClean="0"/>
              <a:t>Land 10k/20k</a:t>
            </a:r>
            <a:endParaRPr lang="en-US" dirty="0"/>
          </a:p>
        </p:txBody>
      </p:sp>
      <p:sp>
        <p:nvSpPr>
          <p:cNvPr id="14" name="TextBox 13"/>
          <p:cNvSpPr txBox="1"/>
          <p:nvPr/>
        </p:nvSpPr>
        <p:spPr>
          <a:xfrm>
            <a:off x="6400800" y="3597193"/>
            <a:ext cx="1295400" cy="646331"/>
          </a:xfrm>
          <a:prstGeom prst="rect">
            <a:avLst/>
          </a:prstGeom>
          <a:solidFill>
            <a:schemeClr val="tx2">
              <a:lumMod val="20000"/>
              <a:lumOff val="80000"/>
            </a:schemeClr>
          </a:solidFill>
          <a:ln>
            <a:solidFill>
              <a:schemeClr val="tx1"/>
            </a:solidFill>
          </a:ln>
        </p:spPr>
        <p:txBody>
          <a:bodyPr wrap="square" rtlCol="0">
            <a:spAutoFit/>
          </a:bodyPr>
          <a:lstStyle/>
          <a:p>
            <a:r>
              <a:rPr lang="en-US" dirty="0" smtClean="0"/>
              <a:t>Services 100k</a:t>
            </a:r>
            <a:endParaRPr lang="en-US" dirty="0"/>
          </a:p>
        </p:txBody>
      </p:sp>
      <p:sp>
        <p:nvSpPr>
          <p:cNvPr id="10" name="TextBox 9"/>
          <p:cNvSpPr txBox="1"/>
          <p:nvPr/>
        </p:nvSpPr>
        <p:spPr>
          <a:xfrm>
            <a:off x="3691759" y="2801035"/>
            <a:ext cx="990600"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100 Class A</a:t>
            </a:r>
            <a:endParaRPr lang="en-US" dirty="0"/>
          </a:p>
        </p:txBody>
      </p:sp>
      <p:sp>
        <p:nvSpPr>
          <p:cNvPr id="17" name="TextBox 16"/>
          <p:cNvSpPr txBox="1"/>
          <p:nvPr/>
        </p:nvSpPr>
        <p:spPr>
          <a:xfrm>
            <a:off x="4933294" y="2806318"/>
            <a:ext cx="1252045"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100</a:t>
            </a:r>
          </a:p>
          <a:p>
            <a:pPr algn="ctr"/>
            <a:r>
              <a:rPr lang="en-US" dirty="0" smtClean="0"/>
              <a:t>Class B-NV</a:t>
            </a:r>
            <a:endParaRPr lang="en-US" dirty="0"/>
          </a:p>
        </p:txBody>
      </p:sp>
      <p:sp>
        <p:nvSpPr>
          <p:cNvPr id="15" name="TextBox 14"/>
          <p:cNvSpPr txBox="1"/>
          <p:nvPr/>
        </p:nvSpPr>
        <p:spPr>
          <a:xfrm>
            <a:off x="3553812" y="3504789"/>
            <a:ext cx="1246788"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200</a:t>
            </a:r>
          </a:p>
          <a:p>
            <a:pPr algn="ctr"/>
            <a:r>
              <a:rPr lang="en-US" dirty="0" smtClean="0"/>
              <a:t> Class A-NV</a:t>
            </a:r>
            <a:endParaRPr lang="en-US" dirty="0"/>
          </a:p>
        </p:txBody>
      </p:sp>
      <p:sp>
        <p:nvSpPr>
          <p:cNvPr id="9" name="TextBox 8"/>
          <p:cNvSpPr txBox="1"/>
          <p:nvPr/>
        </p:nvSpPr>
        <p:spPr>
          <a:xfrm>
            <a:off x="152400" y="152400"/>
            <a:ext cx="4780894" cy="923330"/>
          </a:xfrm>
          <a:prstGeom prst="rect">
            <a:avLst/>
          </a:prstGeom>
          <a:noFill/>
          <a:ln>
            <a:solidFill>
              <a:srgbClr val="C00000"/>
            </a:solidFill>
          </a:ln>
        </p:spPr>
        <p:txBody>
          <a:bodyPr wrap="square" rtlCol="0">
            <a:spAutoFit/>
          </a:bodyPr>
          <a:lstStyle/>
          <a:p>
            <a:r>
              <a:rPr lang="en-US" dirty="0" smtClean="0"/>
              <a:t>Class A common – 100% votes; 10% distributions</a:t>
            </a:r>
          </a:p>
          <a:p>
            <a:r>
              <a:rPr lang="en-US" dirty="0" smtClean="0"/>
              <a:t>Class B common – 0% votes; 70% distributions</a:t>
            </a:r>
          </a:p>
          <a:p>
            <a:r>
              <a:rPr lang="en-US" dirty="0" smtClean="0"/>
              <a:t>Class A-nonvoting – 0% votes; 20% distributions</a:t>
            </a:r>
            <a:endParaRPr lang="en-US" dirty="0"/>
          </a:p>
        </p:txBody>
      </p:sp>
      <p:sp>
        <p:nvSpPr>
          <p:cNvPr id="12" name="TextBox 11"/>
          <p:cNvSpPr txBox="1"/>
          <p:nvPr/>
        </p:nvSpPr>
        <p:spPr>
          <a:xfrm>
            <a:off x="5105400" y="152400"/>
            <a:ext cx="3810000" cy="1477328"/>
          </a:xfrm>
          <a:prstGeom prst="rect">
            <a:avLst/>
          </a:prstGeom>
          <a:noFill/>
        </p:spPr>
        <p:txBody>
          <a:bodyPr wrap="square" rtlCol="0">
            <a:spAutoFit/>
          </a:bodyPr>
          <a:lstStyle/>
          <a:p>
            <a:r>
              <a:rPr lang="en-US" dirty="0" smtClean="0"/>
              <a:t>Before:  Christy owned 100% of TVP, 0% of Class B nonvoting</a:t>
            </a:r>
          </a:p>
          <a:p>
            <a:endParaRPr lang="en-US" dirty="0"/>
          </a:p>
          <a:p>
            <a:r>
              <a:rPr lang="en-US" dirty="0" smtClean="0"/>
              <a:t>After:  Christy owns 100% TVP, 0% Class B and 100% of Class A-NV</a:t>
            </a:r>
            <a:endParaRPr lang="en-US" dirty="0"/>
          </a:p>
        </p:txBody>
      </p:sp>
    </p:spTree>
    <p:extLst>
      <p:ext uri="{BB962C8B-B14F-4D97-AF65-F5344CB8AC3E}">
        <p14:creationId xmlns:p14="http://schemas.microsoft.com/office/powerpoint/2010/main" val="5618817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3562"/>
          </a:xfrm>
        </p:spPr>
        <p:txBody>
          <a:bodyPr>
            <a:normAutofit fontScale="90000"/>
          </a:bodyPr>
          <a:lstStyle/>
          <a:p>
            <a:r>
              <a:rPr lang="en-US" dirty="0" smtClean="0"/>
              <a:t>Answer</a:t>
            </a:r>
            <a:endParaRPr lang="en-US" dirty="0"/>
          </a:p>
        </p:txBody>
      </p:sp>
      <p:sp>
        <p:nvSpPr>
          <p:cNvPr id="3" name="Content Placeholder 2"/>
          <p:cNvSpPr>
            <a:spLocks noGrp="1"/>
          </p:cNvSpPr>
          <p:nvPr>
            <p:ph idx="1"/>
          </p:nvPr>
        </p:nvSpPr>
        <p:spPr>
          <a:xfrm>
            <a:off x="457200" y="838200"/>
            <a:ext cx="8229600" cy="5883275"/>
          </a:xfrm>
        </p:spPr>
        <p:txBody>
          <a:bodyPr>
            <a:normAutofit fontScale="92500" lnSpcReduction="20000"/>
          </a:bodyPr>
          <a:lstStyle/>
          <a:p>
            <a:pPr lvl="0"/>
            <a:r>
              <a:rPr lang="en-US" dirty="0"/>
              <a:t>Does the contribution by A qualify for non-recognition under Section 351?  </a:t>
            </a:r>
          </a:p>
          <a:p>
            <a:pPr lvl="1"/>
            <a:r>
              <a:rPr lang="en-US" dirty="0"/>
              <a:t>Control:</a:t>
            </a:r>
          </a:p>
          <a:p>
            <a:pPr lvl="2"/>
            <a:r>
              <a:rPr lang="en-US" sz="2100" dirty="0"/>
              <a:t>At least 80% </a:t>
            </a:r>
            <a:r>
              <a:rPr lang="en-US" sz="2100" dirty="0" smtClean="0"/>
              <a:t>total voting </a:t>
            </a:r>
            <a:r>
              <a:rPr lang="en-US" sz="2100" dirty="0"/>
              <a:t>power?  Yes – 100% </a:t>
            </a:r>
            <a:r>
              <a:rPr lang="en-US" sz="2100" dirty="0" smtClean="0"/>
              <a:t>TVP</a:t>
            </a:r>
            <a:endParaRPr lang="en-US" sz="2100" dirty="0"/>
          </a:p>
          <a:p>
            <a:pPr lvl="2"/>
            <a:r>
              <a:rPr lang="en-US" sz="2100" dirty="0"/>
              <a:t>“At least 80% of the total number of shares of all other classes”?</a:t>
            </a:r>
          </a:p>
          <a:p>
            <a:pPr lvl="3"/>
            <a:r>
              <a:rPr lang="en-US" sz="2100" dirty="0"/>
              <a:t>“other classes” means nonvoting stock</a:t>
            </a:r>
          </a:p>
          <a:p>
            <a:pPr lvl="3"/>
            <a:r>
              <a:rPr lang="en-US" sz="2100" dirty="0"/>
              <a:t>A holds 200 out of 200 Class A and 0 of 10 Class B</a:t>
            </a:r>
          </a:p>
          <a:p>
            <a:pPr lvl="3"/>
            <a:r>
              <a:rPr lang="en-US" sz="2100" b="1" dirty="0">
                <a:solidFill>
                  <a:schemeClr val="accent2">
                    <a:lumMod val="75000"/>
                  </a:schemeClr>
                </a:solidFill>
              </a:rPr>
              <a:t>Rev. Rul. 59-259 </a:t>
            </a:r>
            <a:r>
              <a:rPr lang="en-US" sz="2100" dirty="0"/>
              <a:t>this requirement means 80% of the number of shares of </a:t>
            </a:r>
            <a:r>
              <a:rPr lang="en-US" sz="2100" b="1" dirty="0">
                <a:solidFill>
                  <a:schemeClr val="accent2">
                    <a:lumMod val="75000"/>
                  </a:schemeClr>
                </a:solidFill>
              </a:rPr>
              <a:t>EACH</a:t>
            </a:r>
            <a:r>
              <a:rPr lang="en-US" sz="2100" dirty="0"/>
              <a:t> class of nonvoting stock and A has 0% of Class B, so lacks control.</a:t>
            </a:r>
          </a:p>
          <a:p>
            <a:pPr lvl="4"/>
            <a:r>
              <a:rPr lang="en-US" sz="2100" dirty="0">
                <a:sym typeface="Wingdings" pitchFamily="2" charset="2"/>
              </a:rPr>
              <a:t> need to apply this way because otherwise easy to manipulate </a:t>
            </a:r>
            <a:r>
              <a:rPr lang="en-US" sz="2100" dirty="0" smtClean="0">
                <a:sym typeface="Wingdings" pitchFamily="2" charset="2"/>
              </a:rPr>
              <a:t>–</a:t>
            </a:r>
          </a:p>
          <a:p>
            <a:endParaRPr lang="en-US" sz="2100" dirty="0" smtClean="0">
              <a:sym typeface="Wingdings" pitchFamily="2" charset="2"/>
            </a:endParaRPr>
          </a:p>
          <a:p>
            <a:r>
              <a:rPr lang="en-US" dirty="0" smtClean="0">
                <a:sym typeface="Wingdings" pitchFamily="2" charset="2"/>
              </a:rPr>
              <a:t>Example:   </a:t>
            </a:r>
            <a:r>
              <a:rPr lang="en-US" dirty="0">
                <a:sym typeface="Wingdings" pitchFamily="2" charset="2"/>
              </a:rPr>
              <a:t>if 200/210 was the measure, it provides an inaccurate measure of ownership since Class B, as a class, gets 70% distributions even though it only represents 10/210 by number of shares.</a:t>
            </a:r>
            <a:endParaRPr lang="en-US" dirty="0"/>
          </a:p>
          <a:p>
            <a:endParaRPr lang="en-US" dirty="0"/>
          </a:p>
        </p:txBody>
      </p:sp>
      <p:sp>
        <p:nvSpPr>
          <p:cNvPr id="4" name="Slide Number Placeholder 3"/>
          <p:cNvSpPr>
            <a:spLocks noGrp="1"/>
          </p:cNvSpPr>
          <p:nvPr>
            <p:ph type="sldNum" sz="quarter" idx="12"/>
          </p:nvPr>
        </p:nvSpPr>
        <p:spPr/>
        <p:txBody>
          <a:bodyPr/>
          <a:lstStyle/>
          <a:p>
            <a:fld id="{5EAB0AA5-51CC-4FFC-9BB5-674B262D4934}" type="slidenum">
              <a:rPr lang="en-US" sz="3200" smtClean="0"/>
              <a:pPr/>
              <a:t>15</a:t>
            </a:fld>
            <a:endParaRPr lang="en-US" sz="3200" dirty="0"/>
          </a:p>
        </p:txBody>
      </p:sp>
    </p:spTree>
    <p:extLst>
      <p:ext uri="{BB962C8B-B14F-4D97-AF65-F5344CB8AC3E}">
        <p14:creationId xmlns:p14="http://schemas.microsoft.com/office/powerpoint/2010/main" val="1940887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linds(horizontal)">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blinds(horizontal)">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blinds(horizontal)">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blinds(horizontal)">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blinds(horizontal)">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blinds(horizontal)">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blinds(horizontal)">
                                      <p:cBhvr>
                                        <p:cTn id="37" dur="500"/>
                                        <p:tgtEl>
                                          <p:spTgt spid="3">
                                            <p:txEl>
                                              <p:pRg st="7" end="7"/>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9" end="9"/>
                                            </p:txEl>
                                          </p:spTgt>
                                        </p:tgtEl>
                                        <p:attrNameLst>
                                          <p:attrName>style.visibility</p:attrName>
                                        </p:attrNameLst>
                                      </p:cBhvr>
                                      <p:to>
                                        <p:strVal val="visible"/>
                                      </p:to>
                                    </p:set>
                                    <p:animEffect transition="in" filter="blinds(horizontal)">
                                      <p:cBhvr>
                                        <p:cTn id="4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#6</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777EDC73-4277-4D03-A159-88B8FAF3D64A}" type="slidenum">
              <a:rPr lang="en-US" smtClean="0"/>
              <a:pPr/>
              <a:t>16</a:t>
            </a:fld>
            <a:endParaRPr lang="en-US"/>
          </a:p>
        </p:txBody>
      </p:sp>
      <p:sp>
        <p:nvSpPr>
          <p:cNvPr id="5" name="Rectangle 4"/>
          <p:cNvSpPr/>
          <p:nvPr/>
        </p:nvSpPr>
        <p:spPr>
          <a:xfrm>
            <a:off x="3124200" y="3657600"/>
            <a:ext cx="2971800" cy="1828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657600" y="4419600"/>
            <a:ext cx="1828800" cy="369332"/>
          </a:xfrm>
          <a:prstGeom prst="rect">
            <a:avLst/>
          </a:prstGeom>
          <a:noFill/>
        </p:spPr>
        <p:txBody>
          <a:bodyPr wrap="square" rtlCol="0">
            <a:spAutoFit/>
          </a:bodyPr>
          <a:lstStyle/>
          <a:p>
            <a:pPr algn="ctr"/>
            <a:r>
              <a:rPr lang="en-US" dirty="0">
                <a:solidFill>
                  <a:schemeClr val="bg1"/>
                </a:solidFill>
              </a:rPr>
              <a:t>veggie</a:t>
            </a:r>
          </a:p>
        </p:txBody>
      </p:sp>
      <p:sp>
        <p:nvSpPr>
          <p:cNvPr id="7" name="TextBox 6"/>
          <p:cNvSpPr txBox="1"/>
          <p:nvPr/>
        </p:nvSpPr>
        <p:spPr>
          <a:xfrm>
            <a:off x="2057400" y="2376169"/>
            <a:ext cx="1600200" cy="369332"/>
          </a:xfrm>
          <a:prstGeom prst="rect">
            <a:avLst/>
          </a:prstGeom>
          <a:noFill/>
        </p:spPr>
        <p:txBody>
          <a:bodyPr wrap="square" rtlCol="0">
            <a:spAutoFit/>
          </a:bodyPr>
          <a:lstStyle/>
          <a:p>
            <a:r>
              <a:rPr lang="en-US" dirty="0"/>
              <a:t>Christy</a:t>
            </a:r>
          </a:p>
        </p:txBody>
      </p:sp>
      <p:cxnSp>
        <p:nvCxnSpPr>
          <p:cNvPr id="9" name="Straight Arrow Connector 8"/>
          <p:cNvCxnSpPr/>
          <p:nvPr/>
        </p:nvCxnSpPr>
        <p:spPr>
          <a:xfrm>
            <a:off x="2514600" y="2731532"/>
            <a:ext cx="1143000" cy="92606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371600" y="3194566"/>
            <a:ext cx="1600200" cy="1148834"/>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447800" y="3445817"/>
            <a:ext cx="1648270" cy="646331"/>
          </a:xfrm>
          <a:prstGeom prst="rect">
            <a:avLst/>
          </a:prstGeom>
          <a:noFill/>
        </p:spPr>
        <p:txBody>
          <a:bodyPr wrap="square" rtlCol="0">
            <a:spAutoFit/>
          </a:bodyPr>
          <a:lstStyle/>
          <a:p>
            <a:r>
              <a:rPr lang="en-US" dirty="0"/>
              <a:t>Secret formula</a:t>
            </a:r>
          </a:p>
          <a:p>
            <a:r>
              <a:rPr lang="en-US" dirty="0"/>
              <a:t>5k/10k</a:t>
            </a:r>
          </a:p>
        </p:txBody>
      </p:sp>
      <p:cxnSp>
        <p:nvCxnSpPr>
          <p:cNvPr id="13" name="Straight Arrow Connector 12"/>
          <p:cNvCxnSpPr/>
          <p:nvPr/>
        </p:nvCxnSpPr>
        <p:spPr>
          <a:xfrm flipH="1" flipV="1">
            <a:off x="2857500" y="2667000"/>
            <a:ext cx="1257300" cy="9906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3610598" y="2360275"/>
            <a:ext cx="1771650" cy="949583"/>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886823" y="2496029"/>
            <a:ext cx="1219200" cy="646331"/>
          </a:xfrm>
          <a:prstGeom prst="rect">
            <a:avLst/>
          </a:prstGeom>
          <a:noFill/>
        </p:spPr>
        <p:txBody>
          <a:bodyPr wrap="square" rtlCol="0">
            <a:spAutoFit/>
          </a:bodyPr>
          <a:lstStyle/>
          <a:p>
            <a:r>
              <a:rPr lang="en-US" dirty="0"/>
              <a:t>No </a:t>
            </a:r>
            <a:r>
              <a:rPr lang="en-US" dirty="0" err="1"/>
              <a:t>add’l</a:t>
            </a:r>
            <a:endParaRPr lang="en-US" dirty="0"/>
          </a:p>
          <a:p>
            <a:r>
              <a:rPr lang="en-US" dirty="0"/>
              <a:t>shares</a:t>
            </a:r>
          </a:p>
        </p:txBody>
      </p:sp>
    </p:spTree>
    <p:extLst>
      <p:ext uri="{BB962C8B-B14F-4D97-AF65-F5344CB8AC3E}">
        <p14:creationId xmlns:p14="http://schemas.microsoft.com/office/powerpoint/2010/main" val="14037711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#6</a:t>
            </a:r>
          </a:p>
        </p:txBody>
      </p:sp>
      <p:sp>
        <p:nvSpPr>
          <p:cNvPr id="3" name="Content Placeholder 2"/>
          <p:cNvSpPr>
            <a:spLocks noGrp="1"/>
          </p:cNvSpPr>
          <p:nvPr>
            <p:ph idx="1"/>
          </p:nvPr>
        </p:nvSpPr>
        <p:spPr/>
        <p:txBody>
          <a:bodyPr>
            <a:normAutofit fontScale="92500" lnSpcReduction="20000"/>
          </a:bodyPr>
          <a:lstStyle/>
          <a:p>
            <a:r>
              <a:rPr lang="en-US" dirty="0"/>
              <a:t>Rev. Rul. 64-155</a:t>
            </a:r>
          </a:p>
          <a:p>
            <a:endParaRPr lang="en-US" dirty="0"/>
          </a:p>
          <a:p>
            <a:r>
              <a:rPr lang="en-US" dirty="0"/>
              <a:t>“if the transferor is the sole shareholder of the transferee, the transaction qualifies under section 351 despite the absence of an exchange.  In that case, the issuance of additional stock by the corporate transferee would be a “meaningless gesture.”</a:t>
            </a:r>
          </a:p>
          <a:p>
            <a:endParaRPr lang="en-US" dirty="0"/>
          </a:p>
          <a:p>
            <a:r>
              <a:rPr lang="en-US" dirty="0"/>
              <a:t>OK if 2+ shareholders, if contributions are pro rata.</a:t>
            </a:r>
          </a:p>
        </p:txBody>
      </p:sp>
      <p:sp>
        <p:nvSpPr>
          <p:cNvPr id="4" name="Slide Number Placeholder 3"/>
          <p:cNvSpPr>
            <a:spLocks noGrp="1"/>
          </p:cNvSpPr>
          <p:nvPr>
            <p:ph type="sldNum" sz="quarter" idx="12"/>
          </p:nvPr>
        </p:nvSpPr>
        <p:spPr/>
        <p:txBody>
          <a:bodyPr/>
          <a:lstStyle/>
          <a:p>
            <a:fld id="{777EDC73-4277-4D03-A159-88B8FAF3D64A}" type="slidenum">
              <a:rPr lang="en-US" smtClean="0"/>
              <a:pPr/>
              <a:t>17</a:t>
            </a:fld>
            <a:endParaRPr lang="en-US"/>
          </a:p>
        </p:txBody>
      </p:sp>
    </p:spTree>
    <p:extLst>
      <p:ext uri="{BB962C8B-B14F-4D97-AF65-F5344CB8AC3E}">
        <p14:creationId xmlns:p14="http://schemas.microsoft.com/office/powerpoint/2010/main" val="21505230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stick figure clip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214" y="1708864"/>
            <a:ext cx="749991" cy="103663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fontScale="90000"/>
          </a:bodyPr>
          <a:lstStyle/>
          <a:p>
            <a:r>
              <a:rPr lang="en-US" dirty="0"/>
              <a:t>How to We Preserve </a:t>
            </a:r>
            <a:br>
              <a:rPr lang="en-US" dirty="0"/>
            </a:br>
            <a:r>
              <a:rPr lang="en-US" dirty="0"/>
              <a:t>Built-in Gain and Built-in Loss?</a:t>
            </a:r>
          </a:p>
        </p:txBody>
      </p:sp>
      <p:sp>
        <p:nvSpPr>
          <p:cNvPr id="4" name="Slide Number Placeholder 3"/>
          <p:cNvSpPr>
            <a:spLocks noGrp="1"/>
          </p:cNvSpPr>
          <p:nvPr>
            <p:ph type="sldNum" sz="quarter" idx="12"/>
          </p:nvPr>
        </p:nvSpPr>
        <p:spPr/>
        <p:txBody>
          <a:bodyPr/>
          <a:lstStyle/>
          <a:p>
            <a:fld id="{777EDC73-4277-4D03-A159-88B8FAF3D64A}" type="slidenum">
              <a:rPr lang="en-US" smtClean="0"/>
              <a:pPr/>
              <a:t>18</a:t>
            </a:fld>
            <a:endParaRPr lang="en-US"/>
          </a:p>
        </p:txBody>
      </p:sp>
      <p:sp>
        <p:nvSpPr>
          <p:cNvPr id="5" name="Rectangle 4"/>
          <p:cNvSpPr/>
          <p:nvPr/>
        </p:nvSpPr>
        <p:spPr>
          <a:xfrm>
            <a:off x="3124200" y="3657600"/>
            <a:ext cx="2971800" cy="1828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657600" y="3867943"/>
            <a:ext cx="1828800" cy="646331"/>
          </a:xfrm>
          <a:prstGeom prst="rect">
            <a:avLst/>
          </a:prstGeom>
          <a:noFill/>
        </p:spPr>
        <p:txBody>
          <a:bodyPr wrap="square" rtlCol="0">
            <a:spAutoFit/>
          </a:bodyPr>
          <a:lstStyle/>
          <a:p>
            <a:pPr algn="ctr"/>
            <a:r>
              <a:rPr lang="en-US" dirty="0" smtClean="0">
                <a:solidFill>
                  <a:schemeClr val="bg1"/>
                </a:solidFill>
              </a:rPr>
              <a:t>Transferee</a:t>
            </a:r>
          </a:p>
          <a:p>
            <a:pPr algn="ctr"/>
            <a:r>
              <a:rPr lang="en-US" dirty="0" smtClean="0">
                <a:solidFill>
                  <a:schemeClr val="bg1"/>
                </a:solidFill>
              </a:rPr>
              <a:t>Corporation</a:t>
            </a:r>
            <a:endParaRPr lang="en-US" dirty="0">
              <a:solidFill>
                <a:schemeClr val="bg1"/>
              </a:solidFill>
            </a:endParaRPr>
          </a:p>
        </p:txBody>
      </p:sp>
      <p:sp>
        <p:nvSpPr>
          <p:cNvPr id="7" name="TextBox 6"/>
          <p:cNvSpPr txBox="1"/>
          <p:nvPr/>
        </p:nvSpPr>
        <p:spPr>
          <a:xfrm>
            <a:off x="2057400" y="2376169"/>
            <a:ext cx="1600200" cy="369332"/>
          </a:xfrm>
          <a:prstGeom prst="rect">
            <a:avLst/>
          </a:prstGeom>
          <a:noFill/>
        </p:spPr>
        <p:txBody>
          <a:bodyPr wrap="square" rtlCol="0">
            <a:spAutoFit/>
          </a:bodyPr>
          <a:lstStyle/>
          <a:p>
            <a:r>
              <a:rPr lang="en-US" dirty="0" smtClean="0"/>
              <a:t>Transferor</a:t>
            </a:r>
            <a:endParaRPr lang="en-US" dirty="0"/>
          </a:p>
        </p:txBody>
      </p:sp>
      <p:cxnSp>
        <p:nvCxnSpPr>
          <p:cNvPr id="9" name="Straight Arrow Connector 8"/>
          <p:cNvCxnSpPr/>
          <p:nvPr/>
        </p:nvCxnSpPr>
        <p:spPr>
          <a:xfrm>
            <a:off x="2514600" y="2731532"/>
            <a:ext cx="1143000" cy="92606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1371600" y="3194566"/>
            <a:ext cx="1600200" cy="1148834"/>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781798" y="3474709"/>
            <a:ext cx="770902" cy="646331"/>
          </a:xfrm>
          <a:prstGeom prst="rect">
            <a:avLst/>
          </a:prstGeom>
          <a:noFill/>
        </p:spPr>
        <p:txBody>
          <a:bodyPr wrap="square" rtlCol="0">
            <a:spAutoFit/>
          </a:bodyPr>
          <a:lstStyle/>
          <a:p>
            <a:pPr algn="ctr"/>
            <a:r>
              <a:rPr lang="en-US" b="1" dirty="0" smtClean="0"/>
              <a:t>Asset</a:t>
            </a:r>
            <a:endParaRPr lang="en-US" b="1" dirty="0"/>
          </a:p>
          <a:p>
            <a:pPr algn="ctr"/>
            <a:r>
              <a:rPr lang="en-US" dirty="0" smtClean="0"/>
              <a:t>BIG</a:t>
            </a:r>
            <a:endParaRPr lang="en-US" dirty="0"/>
          </a:p>
        </p:txBody>
      </p:sp>
      <p:cxnSp>
        <p:nvCxnSpPr>
          <p:cNvPr id="13" name="Straight Arrow Connector 12"/>
          <p:cNvCxnSpPr/>
          <p:nvPr/>
        </p:nvCxnSpPr>
        <p:spPr>
          <a:xfrm flipH="1" flipV="1">
            <a:off x="2857500" y="2667000"/>
            <a:ext cx="1257300" cy="9906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3610598" y="2360275"/>
            <a:ext cx="1771650" cy="949583"/>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3886200" y="2616597"/>
            <a:ext cx="1219200" cy="369332"/>
          </a:xfrm>
          <a:prstGeom prst="rect">
            <a:avLst/>
          </a:prstGeom>
          <a:noFill/>
        </p:spPr>
        <p:txBody>
          <a:bodyPr wrap="square" rtlCol="0">
            <a:spAutoFit/>
          </a:bodyPr>
          <a:lstStyle/>
          <a:p>
            <a:pPr algn="ctr"/>
            <a:r>
              <a:rPr lang="en-US" b="1" dirty="0" smtClean="0"/>
              <a:t>Shares</a:t>
            </a:r>
            <a:endParaRPr lang="en-US" b="1" dirty="0"/>
          </a:p>
        </p:txBody>
      </p:sp>
    </p:spTree>
    <p:extLst>
      <p:ext uri="{BB962C8B-B14F-4D97-AF65-F5344CB8AC3E}">
        <p14:creationId xmlns:p14="http://schemas.microsoft.com/office/powerpoint/2010/main" val="10432394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stick figure clip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214" y="1708864"/>
            <a:ext cx="749991" cy="103663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fontScale="90000"/>
          </a:bodyPr>
          <a:lstStyle/>
          <a:p>
            <a:r>
              <a:rPr lang="en-US" dirty="0" smtClean="0"/>
              <a:t>Built-in Gain</a:t>
            </a:r>
            <a:br>
              <a:rPr lang="en-US" dirty="0" smtClean="0"/>
            </a:br>
            <a:r>
              <a:rPr lang="en-US" dirty="0" smtClean="0"/>
              <a:t>Preserve Twice!!</a:t>
            </a:r>
            <a:endParaRPr lang="en-US" dirty="0"/>
          </a:p>
        </p:txBody>
      </p:sp>
      <p:sp>
        <p:nvSpPr>
          <p:cNvPr id="4" name="Slide Number Placeholder 3"/>
          <p:cNvSpPr>
            <a:spLocks noGrp="1"/>
          </p:cNvSpPr>
          <p:nvPr>
            <p:ph type="sldNum" sz="quarter" idx="12"/>
          </p:nvPr>
        </p:nvSpPr>
        <p:spPr/>
        <p:txBody>
          <a:bodyPr/>
          <a:lstStyle/>
          <a:p>
            <a:fld id="{777EDC73-4277-4D03-A159-88B8FAF3D64A}" type="slidenum">
              <a:rPr lang="en-US" smtClean="0"/>
              <a:pPr/>
              <a:t>19</a:t>
            </a:fld>
            <a:endParaRPr lang="en-US"/>
          </a:p>
        </p:txBody>
      </p:sp>
      <p:sp>
        <p:nvSpPr>
          <p:cNvPr id="5" name="Rectangle 4"/>
          <p:cNvSpPr/>
          <p:nvPr/>
        </p:nvSpPr>
        <p:spPr>
          <a:xfrm>
            <a:off x="3124200" y="3657600"/>
            <a:ext cx="2971800" cy="1828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657600" y="3867943"/>
            <a:ext cx="1828800" cy="646331"/>
          </a:xfrm>
          <a:prstGeom prst="rect">
            <a:avLst/>
          </a:prstGeom>
          <a:noFill/>
        </p:spPr>
        <p:txBody>
          <a:bodyPr wrap="square" rtlCol="0">
            <a:spAutoFit/>
          </a:bodyPr>
          <a:lstStyle/>
          <a:p>
            <a:pPr algn="ctr"/>
            <a:r>
              <a:rPr lang="en-US" dirty="0" smtClean="0">
                <a:solidFill>
                  <a:schemeClr val="bg1"/>
                </a:solidFill>
              </a:rPr>
              <a:t>Transferee</a:t>
            </a:r>
          </a:p>
          <a:p>
            <a:pPr algn="ctr"/>
            <a:r>
              <a:rPr lang="en-US" dirty="0" smtClean="0">
                <a:solidFill>
                  <a:schemeClr val="bg1"/>
                </a:solidFill>
              </a:rPr>
              <a:t>Corporation</a:t>
            </a:r>
            <a:endParaRPr lang="en-US" dirty="0">
              <a:solidFill>
                <a:schemeClr val="bg1"/>
              </a:solidFill>
            </a:endParaRPr>
          </a:p>
        </p:txBody>
      </p:sp>
      <p:sp>
        <p:nvSpPr>
          <p:cNvPr id="7" name="TextBox 6"/>
          <p:cNvSpPr txBox="1"/>
          <p:nvPr/>
        </p:nvSpPr>
        <p:spPr>
          <a:xfrm>
            <a:off x="2057400" y="2376169"/>
            <a:ext cx="1600200" cy="369332"/>
          </a:xfrm>
          <a:prstGeom prst="rect">
            <a:avLst/>
          </a:prstGeom>
          <a:noFill/>
        </p:spPr>
        <p:txBody>
          <a:bodyPr wrap="square" rtlCol="0">
            <a:spAutoFit/>
          </a:bodyPr>
          <a:lstStyle/>
          <a:p>
            <a:r>
              <a:rPr lang="en-US" dirty="0" smtClean="0"/>
              <a:t>Transferor</a:t>
            </a:r>
            <a:endParaRPr lang="en-US" dirty="0"/>
          </a:p>
        </p:txBody>
      </p:sp>
      <p:cxnSp>
        <p:nvCxnSpPr>
          <p:cNvPr id="9" name="Straight Arrow Connector 8"/>
          <p:cNvCxnSpPr/>
          <p:nvPr/>
        </p:nvCxnSpPr>
        <p:spPr>
          <a:xfrm>
            <a:off x="2514600" y="2731532"/>
            <a:ext cx="1143000" cy="92606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3124200" y="4425920"/>
            <a:ext cx="1447800" cy="106048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462649" y="4602053"/>
            <a:ext cx="770902" cy="646331"/>
          </a:xfrm>
          <a:prstGeom prst="rect">
            <a:avLst/>
          </a:prstGeom>
          <a:noFill/>
        </p:spPr>
        <p:txBody>
          <a:bodyPr wrap="square" rtlCol="0">
            <a:spAutoFit/>
          </a:bodyPr>
          <a:lstStyle/>
          <a:p>
            <a:pPr algn="ctr"/>
            <a:r>
              <a:rPr lang="en-US" b="1" dirty="0" smtClean="0"/>
              <a:t>Asset</a:t>
            </a:r>
            <a:endParaRPr lang="en-US" b="1" dirty="0"/>
          </a:p>
          <a:p>
            <a:pPr algn="ctr"/>
            <a:r>
              <a:rPr lang="en-US" dirty="0" smtClean="0"/>
              <a:t>BIG</a:t>
            </a:r>
            <a:endParaRPr lang="en-US" dirty="0"/>
          </a:p>
        </p:txBody>
      </p:sp>
      <p:cxnSp>
        <p:nvCxnSpPr>
          <p:cNvPr id="13" name="Straight Arrow Connector 12"/>
          <p:cNvCxnSpPr/>
          <p:nvPr/>
        </p:nvCxnSpPr>
        <p:spPr>
          <a:xfrm flipH="1" flipV="1">
            <a:off x="2857500" y="2667000"/>
            <a:ext cx="1257300" cy="9906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627614" y="2113379"/>
            <a:ext cx="862634" cy="632122"/>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65586" y="2131117"/>
            <a:ext cx="1219200" cy="646331"/>
          </a:xfrm>
          <a:prstGeom prst="rect">
            <a:avLst/>
          </a:prstGeom>
          <a:noFill/>
        </p:spPr>
        <p:txBody>
          <a:bodyPr wrap="square" rtlCol="0">
            <a:spAutoFit/>
          </a:bodyPr>
          <a:lstStyle/>
          <a:p>
            <a:pPr algn="ctr"/>
            <a:r>
              <a:rPr lang="en-US" b="1" dirty="0" smtClean="0"/>
              <a:t>Shares</a:t>
            </a:r>
          </a:p>
          <a:p>
            <a:pPr algn="ctr"/>
            <a:r>
              <a:rPr lang="en-US" dirty="0" smtClean="0"/>
              <a:t>BIG</a:t>
            </a:r>
            <a:endParaRPr lang="en-US" dirty="0"/>
          </a:p>
        </p:txBody>
      </p:sp>
      <p:sp>
        <p:nvSpPr>
          <p:cNvPr id="8" name="Rectangle 7"/>
          <p:cNvSpPr/>
          <p:nvPr/>
        </p:nvSpPr>
        <p:spPr>
          <a:xfrm>
            <a:off x="627614" y="3672638"/>
            <a:ext cx="1261648" cy="5334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Carryover</a:t>
            </a:r>
          </a:p>
          <a:p>
            <a:pPr algn="ctr"/>
            <a:r>
              <a:rPr lang="en-US" dirty="0" smtClean="0"/>
              <a:t>Basis</a:t>
            </a:r>
            <a:endParaRPr lang="en-US" dirty="0"/>
          </a:p>
        </p:txBody>
      </p:sp>
      <p:sp>
        <p:nvSpPr>
          <p:cNvPr id="12" name="Right Arrow 11"/>
          <p:cNvSpPr/>
          <p:nvPr/>
        </p:nvSpPr>
        <p:spPr>
          <a:xfrm rot="1389044">
            <a:off x="1496106" y="4521481"/>
            <a:ext cx="1311025" cy="246857"/>
          </a:xfrm>
          <a:prstGeom prst="rightArrow">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ight Arrow 16"/>
          <p:cNvSpPr/>
          <p:nvPr/>
        </p:nvSpPr>
        <p:spPr>
          <a:xfrm rot="16200000">
            <a:off x="730442" y="3113227"/>
            <a:ext cx="689488" cy="246857"/>
          </a:xfrm>
          <a:prstGeom prst="rightArrow">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p:cNvPicPr>
            <a:picLocks noChangeAspect="1"/>
          </p:cNvPicPr>
          <p:nvPr/>
        </p:nvPicPr>
        <p:blipFill>
          <a:blip r:embed="rId3"/>
          <a:stretch>
            <a:fillRect/>
          </a:stretch>
        </p:blipFill>
        <p:spPr>
          <a:xfrm>
            <a:off x="685800" y="1538378"/>
            <a:ext cx="814565" cy="488739"/>
          </a:xfrm>
          <a:prstGeom prst="rect">
            <a:avLst/>
          </a:prstGeom>
        </p:spPr>
      </p:pic>
    </p:spTree>
    <p:extLst>
      <p:ext uri="{BB962C8B-B14F-4D97-AF65-F5344CB8AC3E}">
        <p14:creationId xmlns:p14="http://schemas.microsoft.com/office/powerpoint/2010/main" val="14547215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Problem Set #2, Question </a:t>
            </a:r>
            <a:r>
              <a:rPr lang="en-US" dirty="0" smtClean="0"/>
              <a:t>1</a:t>
            </a:r>
            <a:endParaRPr lang="en-US" dirty="0"/>
          </a:p>
        </p:txBody>
      </p:sp>
      <p:sp>
        <p:nvSpPr>
          <p:cNvPr id="3" name="Content Placeholder 2"/>
          <p:cNvSpPr>
            <a:spLocks noGrp="1"/>
          </p:cNvSpPr>
          <p:nvPr>
            <p:ph idx="1"/>
          </p:nvPr>
        </p:nvSpPr>
        <p:spPr>
          <a:xfrm>
            <a:off x="457200" y="1600200"/>
            <a:ext cx="8534400" cy="4525963"/>
          </a:xfrm>
        </p:spPr>
        <p:txBody>
          <a:bodyPr>
            <a:normAutofit/>
          </a:bodyPr>
          <a:lstStyle/>
          <a:p>
            <a:pPr lvl="0">
              <a:buNone/>
            </a:pPr>
            <a:endParaRPr lang="en-US" dirty="0"/>
          </a:p>
          <a:p>
            <a:pPr lvl="0">
              <a:buNone/>
            </a:pPr>
            <a:r>
              <a:rPr lang="en-US" dirty="0"/>
              <a:t>				Christy		Dee</a:t>
            </a:r>
          </a:p>
          <a:p>
            <a:pPr lvl="0">
              <a:buNone/>
            </a:pPr>
            <a:r>
              <a:rPr lang="en-US" dirty="0"/>
              <a:t>			</a:t>
            </a:r>
          </a:p>
          <a:p>
            <a:pPr>
              <a:buNone/>
            </a:pPr>
            <a:endParaRPr lang="en-US" dirty="0"/>
          </a:p>
        </p:txBody>
      </p:sp>
      <p:sp>
        <p:nvSpPr>
          <p:cNvPr id="4" name="Slide Number Placeholder 3"/>
          <p:cNvSpPr>
            <a:spLocks noGrp="1"/>
          </p:cNvSpPr>
          <p:nvPr>
            <p:ph type="sldNum" sz="quarter" idx="12"/>
          </p:nvPr>
        </p:nvSpPr>
        <p:spPr/>
        <p:txBody>
          <a:bodyPr/>
          <a:lstStyle/>
          <a:p>
            <a:fld id="{5EAB0AA5-51CC-4FFC-9BB5-674B262D4934}" type="slidenum">
              <a:rPr lang="en-US" sz="3200" smtClean="0"/>
              <a:pPr/>
              <a:t>2</a:t>
            </a:fld>
            <a:endParaRPr lang="en-US" sz="3200" dirty="0"/>
          </a:p>
        </p:txBody>
      </p:sp>
      <p:sp>
        <p:nvSpPr>
          <p:cNvPr id="5" name="Rectangle 4"/>
          <p:cNvSpPr/>
          <p:nvPr/>
        </p:nvSpPr>
        <p:spPr>
          <a:xfrm>
            <a:off x="4343400" y="4648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veggie</a:t>
            </a:r>
          </a:p>
        </p:txBody>
      </p:sp>
      <p:cxnSp>
        <p:nvCxnSpPr>
          <p:cNvPr id="7" name="Straight Arrow Connector 6"/>
          <p:cNvCxnSpPr/>
          <p:nvPr/>
        </p:nvCxnSpPr>
        <p:spPr>
          <a:xfrm>
            <a:off x="3429000" y="4876800"/>
            <a:ext cx="609600" cy="1524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5428592" y="2923080"/>
            <a:ext cx="1010307" cy="2102233"/>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V="1">
            <a:off x="3314700" y="3543300"/>
            <a:ext cx="1219200" cy="8382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5257800" y="3104274"/>
            <a:ext cx="838200" cy="146378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2667000" y="4114800"/>
            <a:ext cx="15240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828800" y="3581400"/>
            <a:ext cx="1295400" cy="646331"/>
          </a:xfrm>
          <a:prstGeom prst="rect">
            <a:avLst/>
          </a:prstGeom>
          <a:solidFill>
            <a:schemeClr val="tx2">
              <a:lumMod val="20000"/>
              <a:lumOff val="80000"/>
            </a:schemeClr>
          </a:solidFill>
          <a:ln>
            <a:solidFill>
              <a:schemeClr val="tx1"/>
            </a:solidFill>
          </a:ln>
        </p:spPr>
        <p:txBody>
          <a:bodyPr wrap="square" rtlCol="0">
            <a:spAutoFit/>
          </a:bodyPr>
          <a:lstStyle/>
          <a:p>
            <a:r>
              <a:rPr lang="en-US" dirty="0" smtClean="0"/>
              <a:t>Building 50k/100k</a:t>
            </a:r>
            <a:endParaRPr lang="en-US" dirty="0"/>
          </a:p>
        </p:txBody>
      </p:sp>
      <p:sp>
        <p:nvSpPr>
          <p:cNvPr id="14" name="TextBox 13"/>
          <p:cNvSpPr txBox="1"/>
          <p:nvPr/>
        </p:nvSpPr>
        <p:spPr>
          <a:xfrm>
            <a:off x="6400800" y="3597193"/>
            <a:ext cx="1295400" cy="646331"/>
          </a:xfrm>
          <a:prstGeom prst="rect">
            <a:avLst/>
          </a:prstGeom>
          <a:solidFill>
            <a:schemeClr val="tx2">
              <a:lumMod val="20000"/>
              <a:lumOff val="80000"/>
            </a:schemeClr>
          </a:solidFill>
          <a:ln>
            <a:solidFill>
              <a:schemeClr val="tx1"/>
            </a:solidFill>
          </a:ln>
        </p:spPr>
        <p:txBody>
          <a:bodyPr wrap="square" rtlCol="0">
            <a:spAutoFit/>
          </a:bodyPr>
          <a:lstStyle/>
          <a:p>
            <a:r>
              <a:rPr lang="en-US" dirty="0" smtClean="0"/>
              <a:t>Services 100k</a:t>
            </a:r>
            <a:endParaRPr lang="en-US" dirty="0"/>
          </a:p>
        </p:txBody>
      </p:sp>
      <p:sp>
        <p:nvSpPr>
          <p:cNvPr id="10" name="TextBox 9"/>
          <p:cNvSpPr txBox="1"/>
          <p:nvPr/>
        </p:nvSpPr>
        <p:spPr>
          <a:xfrm>
            <a:off x="3810000" y="3105643"/>
            <a:ext cx="990600"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100 shares</a:t>
            </a:r>
            <a:endParaRPr lang="en-US" dirty="0"/>
          </a:p>
        </p:txBody>
      </p:sp>
      <p:sp>
        <p:nvSpPr>
          <p:cNvPr id="17" name="TextBox 16"/>
          <p:cNvSpPr txBox="1"/>
          <p:nvPr/>
        </p:nvSpPr>
        <p:spPr>
          <a:xfrm>
            <a:off x="4800600" y="3105642"/>
            <a:ext cx="990600"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100 shares</a:t>
            </a:r>
            <a:endParaRPr lang="en-US" dirty="0"/>
          </a:p>
        </p:txBody>
      </p:sp>
    </p:spTree>
    <p:extLst>
      <p:ext uri="{BB962C8B-B14F-4D97-AF65-F5344CB8AC3E}">
        <p14:creationId xmlns:p14="http://schemas.microsoft.com/office/powerpoint/2010/main" val="3147119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stick figure clip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214" y="1708864"/>
            <a:ext cx="749991" cy="103663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fontScale="90000"/>
          </a:bodyPr>
          <a:lstStyle/>
          <a:p>
            <a:r>
              <a:rPr lang="en-US" dirty="0" smtClean="0"/>
              <a:t>Built-in Loss</a:t>
            </a:r>
            <a:br>
              <a:rPr lang="en-US" dirty="0" smtClean="0"/>
            </a:br>
            <a:r>
              <a:rPr lang="en-US" dirty="0" smtClean="0"/>
              <a:t>Preserve Once!!</a:t>
            </a:r>
            <a:endParaRPr lang="en-US" dirty="0"/>
          </a:p>
        </p:txBody>
      </p:sp>
      <p:sp>
        <p:nvSpPr>
          <p:cNvPr id="4" name="Slide Number Placeholder 3"/>
          <p:cNvSpPr>
            <a:spLocks noGrp="1"/>
          </p:cNvSpPr>
          <p:nvPr>
            <p:ph type="sldNum" sz="quarter" idx="12"/>
          </p:nvPr>
        </p:nvSpPr>
        <p:spPr/>
        <p:txBody>
          <a:bodyPr/>
          <a:lstStyle/>
          <a:p>
            <a:fld id="{777EDC73-4277-4D03-A159-88B8FAF3D64A}" type="slidenum">
              <a:rPr lang="en-US" smtClean="0"/>
              <a:pPr/>
              <a:t>20</a:t>
            </a:fld>
            <a:endParaRPr lang="en-US"/>
          </a:p>
        </p:txBody>
      </p:sp>
      <p:sp>
        <p:nvSpPr>
          <p:cNvPr id="5" name="Rectangle 4"/>
          <p:cNvSpPr/>
          <p:nvPr/>
        </p:nvSpPr>
        <p:spPr>
          <a:xfrm>
            <a:off x="3124200" y="3657600"/>
            <a:ext cx="2971800" cy="1828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657600" y="3867943"/>
            <a:ext cx="1828800" cy="646331"/>
          </a:xfrm>
          <a:prstGeom prst="rect">
            <a:avLst/>
          </a:prstGeom>
          <a:noFill/>
        </p:spPr>
        <p:txBody>
          <a:bodyPr wrap="square" rtlCol="0">
            <a:spAutoFit/>
          </a:bodyPr>
          <a:lstStyle/>
          <a:p>
            <a:pPr algn="ctr"/>
            <a:r>
              <a:rPr lang="en-US" dirty="0" smtClean="0">
                <a:solidFill>
                  <a:schemeClr val="bg1"/>
                </a:solidFill>
              </a:rPr>
              <a:t>Transferee</a:t>
            </a:r>
          </a:p>
          <a:p>
            <a:pPr algn="ctr"/>
            <a:r>
              <a:rPr lang="en-US" dirty="0" smtClean="0">
                <a:solidFill>
                  <a:schemeClr val="bg1"/>
                </a:solidFill>
              </a:rPr>
              <a:t>Corporation</a:t>
            </a:r>
            <a:endParaRPr lang="en-US" dirty="0">
              <a:solidFill>
                <a:schemeClr val="bg1"/>
              </a:solidFill>
            </a:endParaRPr>
          </a:p>
        </p:txBody>
      </p:sp>
      <p:sp>
        <p:nvSpPr>
          <p:cNvPr id="7" name="TextBox 6"/>
          <p:cNvSpPr txBox="1"/>
          <p:nvPr/>
        </p:nvSpPr>
        <p:spPr>
          <a:xfrm>
            <a:off x="2057400" y="2376169"/>
            <a:ext cx="1600200" cy="369332"/>
          </a:xfrm>
          <a:prstGeom prst="rect">
            <a:avLst/>
          </a:prstGeom>
          <a:noFill/>
        </p:spPr>
        <p:txBody>
          <a:bodyPr wrap="square" rtlCol="0">
            <a:spAutoFit/>
          </a:bodyPr>
          <a:lstStyle/>
          <a:p>
            <a:r>
              <a:rPr lang="en-US" dirty="0" smtClean="0"/>
              <a:t>Transferor</a:t>
            </a:r>
            <a:endParaRPr lang="en-US" dirty="0"/>
          </a:p>
        </p:txBody>
      </p:sp>
      <p:cxnSp>
        <p:nvCxnSpPr>
          <p:cNvPr id="9" name="Straight Arrow Connector 8"/>
          <p:cNvCxnSpPr/>
          <p:nvPr/>
        </p:nvCxnSpPr>
        <p:spPr>
          <a:xfrm>
            <a:off x="2514600" y="2731532"/>
            <a:ext cx="1143000" cy="92606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3124200" y="4425920"/>
            <a:ext cx="1447800" cy="106048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250874" y="4459257"/>
            <a:ext cx="1185551" cy="923330"/>
          </a:xfrm>
          <a:prstGeom prst="rect">
            <a:avLst/>
          </a:prstGeom>
          <a:noFill/>
        </p:spPr>
        <p:txBody>
          <a:bodyPr wrap="square" rtlCol="0">
            <a:spAutoFit/>
          </a:bodyPr>
          <a:lstStyle/>
          <a:p>
            <a:pPr algn="ctr"/>
            <a:r>
              <a:rPr lang="en-US" b="1" dirty="0" smtClean="0"/>
              <a:t>Asset</a:t>
            </a:r>
            <a:endParaRPr lang="en-US" b="1" dirty="0"/>
          </a:p>
          <a:p>
            <a:pPr algn="ctr"/>
            <a:r>
              <a:rPr lang="en-US" dirty="0" smtClean="0"/>
              <a:t>Stepped-up Basis</a:t>
            </a:r>
            <a:endParaRPr lang="en-US" dirty="0"/>
          </a:p>
        </p:txBody>
      </p:sp>
      <p:cxnSp>
        <p:nvCxnSpPr>
          <p:cNvPr id="13" name="Straight Arrow Connector 12"/>
          <p:cNvCxnSpPr/>
          <p:nvPr/>
        </p:nvCxnSpPr>
        <p:spPr>
          <a:xfrm flipH="1" flipV="1">
            <a:off x="2857500" y="2667000"/>
            <a:ext cx="1257300" cy="9906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627614" y="2113379"/>
            <a:ext cx="862634" cy="632122"/>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65586" y="2131117"/>
            <a:ext cx="1219200" cy="646331"/>
          </a:xfrm>
          <a:prstGeom prst="rect">
            <a:avLst/>
          </a:prstGeom>
          <a:noFill/>
        </p:spPr>
        <p:txBody>
          <a:bodyPr wrap="square" rtlCol="0">
            <a:spAutoFit/>
          </a:bodyPr>
          <a:lstStyle/>
          <a:p>
            <a:pPr algn="ctr"/>
            <a:r>
              <a:rPr lang="en-US" b="1" dirty="0" smtClean="0"/>
              <a:t>Shares</a:t>
            </a:r>
          </a:p>
          <a:p>
            <a:pPr algn="ctr"/>
            <a:r>
              <a:rPr lang="en-US" dirty="0" smtClean="0"/>
              <a:t>BIL</a:t>
            </a:r>
            <a:endParaRPr lang="en-US" dirty="0"/>
          </a:p>
        </p:txBody>
      </p:sp>
      <p:sp>
        <p:nvSpPr>
          <p:cNvPr id="16" name="Rectangle 15"/>
          <p:cNvSpPr/>
          <p:nvPr/>
        </p:nvSpPr>
        <p:spPr>
          <a:xfrm>
            <a:off x="627614" y="3672638"/>
            <a:ext cx="1261648" cy="5334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Carryover</a:t>
            </a:r>
          </a:p>
          <a:p>
            <a:pPr algn="ctr"/>
            <a:r>
              <a:rPr lang="en-US" dirty="0" smtClean="0"/>
              <a:t>Basis</a:t>
            </a:r>
            <a:endParaRPr lang="en-US" dirty="0"/>
          </a:p>
        </p:txBody>
      </p:sp>
      <p:sp>
        <p:nvSpPr>
          <p:cNvPr id="17" name="Right Arrow 16"/>
          <p:cNvSpPr/>
          <p:nvPr/>
        </p:nvSpPr>
        <p:spPr>
          <a:xfrm rot="16200000">
            <a:off x="730442" y="3113227"/>
            <a:ext cx="689488" cy="246857"/>
          </a:xfrm>
          <a:prstGeom prst="rightArrow">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17"/>
          <p:cNvPicPr>
            <a:picLocks noChangeAspect="1"/>
          </p:cNvPicPr>
          <p:nvPr/>
        </p:nvPicPr>
        <p:blipFill>
          <a:blip r:embed="rId3"/>
          <a:stretch>
            <a:fillRect/>
          </a:stretch>
        </p:blipFill>
        <p:spPr>
          <a:xfrm>
            <a:off x="685800" y="1538378"/>
            <a:ext cx="814565" cy="488739"/>
          </a:xfrm>
          <a:prstGeom prst="rect">
            <a:avLst/>
          </a:prstGeom>
        </p:spPr>
      </p:pic>
    </p:spTree>
    <p:extLst>
      <p:ext uri="{BB962C8B-B14F-4D97-AF65-F5344CB8AC3E}">
        <p14:creationId xmlns:p14="http://schemas.microsoft.com/office/powerpoint/2010/main" val="2270021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stick figure clip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18214" y="1708864"/>
            <a:ext cx="749991" cy="103663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p:txBody>
          <a:bodyPr>
            <a:normAutofit/>
          </a:bodyPr>
          <a:lstStyle/>
          <a:p>
            <a:r>
              <a:rPr lang="en-US" dirty="0" smtClean="0"/>
              <a:t>Or:</a:t>
            </a:r>
            <a:endParaRPr lang="en-US" dirty="0"/>
          </a:p>
        </p:txBody>
      </p:sp>
      <p:sp>
        <p:nvSpPr>
          <p:cNvPr id="4" name="Slide Number Placeholder 3"/>
          <p:cNvSpPr>
            <a:spLocks noGrp="1"/>
          </p:cNvSpPr>
          <p:nvPr>
            <p:ph type="sldNum" sz="quarter" idx="12"/>
          </p:nvPr>
        </p:nvSpPr>
        <p:spPr/>
        <p:txBody>
          <a:bodyPr/>
          <a:lstStyle/>
          <a:p>
            <a:fld id="{777EDC73-4277-4D03-A159-88B8FAF3D64A}" type="slidenum">
              <a:rPr lang="en-US" smtClean="0"/>
              <a:pPr/>
              <a:t>21</a:t>
            </a:fld>
            <a:endParaRPr lang="en-US"/>
          </a:p>
        </p:txBody>
      </p:sp>
      <p:sp>
        <p:nvSpPr>
          <p:cNvPr id="5" name="Rectangle 4"/>
          <p:cNvSpPr/>
          <p:nvPr/>
        </p:nvSpPr>
        <p:spPr>
          <a:xfrm>
            <a:off x="3124200" y="3657600"/>
            <a:ext cx="2971800" cy="1828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3657600" y="3867943"/>
            <a:ext cx="1828800" cy="646331"/>
          </a:xfrm>
          <a:prstGeom prst="rect">
            <a:avLst/>
          </a:prstGeom>
          <a:noFill/>
        </p:spPr>
        <p:txBody>
          <a:bodyPr wrap="square" rtlCol="0">
            <a:spAutoFit/>
          </a:bodyPr>
          <a:lstStyle/>
          <a:p>
            <a:pPr algn="ctr"/>
            <a:r>
              <a:rPr lang="en-US" dirty="0" smtClean="0">
                <a:solidFill>
                  <a:schemeClr val="bg1"/>
                </a:solidFill>
              </a:rPr>
              <a:t>Transferee</a:t>
            </a:r>
          </a:p>
          <a:p>
            <a:pPr algn="ctr"/>
            <a:r>
              <a:rPr lang="en-US" dirty="0" smtClean="0">
                <a:solidFill>
                  <a:schemeClr val="bg1"/>
                </a:solidFill>
              </a:rPr>
              <a:t>Corporation</a:t>
            </a:r>
            <a:endParaRPr lang="en-US" dirty="0">
              <a:solidFill>
                <a:schemeClr val="bg1"/>
              </a:solidFill>
            </a:endParaRPr>
          </a:p>
        </p:txBody>
      </p:sp>
      <p:sp>
        <p:nvSpPr>
          <p:cNvPr id="7" name="TextBox 6"/>
          <p:cNvSpPr txBox="1"/>
          <p:nvPr/>
        </p:nvSpPr>
        <p:spPr>
          <a:xfrm>
            <a:off x="2057400" y="2376169"/>
            <a:ext cx="1600200" cy="369332"/>
          </a:xfrm>
          <a:prstGeom prst="rect">
            <a:avLst/>
          </a:prstGeom>
          <a:noFill/>
        </p:spPr>
        <p:txBody>
          <a:bodyPr wrap="square" rtlCol="0">
            <a:spAutoFit/>
          </a:bodyPr>
          <a:lstStyle/>
          <a:p>
            <a:r>
              <a:rPr lang="en-US" dirty="0" smtClean="0"/>
              <a:t>Transferor</a:t>
            </a:r>
            <a:endParaRPr lang="en-US" dirty="0"/>
          </a:p>
        </p:txBody>
      </p:sp>
      <p:cxnSp>
        <p:nvCxnSpPr>
          <p:cNvPr id="9" name="Straight Arrow Connector 8"/>
          <p:cNvCxnSpPr/>
          <p:nvPr/>
        </p:nvCxnSpPr>
        <p:spPr>
          <a:xfrm>
            <a:off x="2514600" y="2731532"/>
            <a:ext cx="1143000" cy="92606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3124200" y="4425920"/>
            <a:ext cx="1447800" cy="106048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3250874" y="4459257"/>
            <a:ext cx="1185551" cy="923330"/>
          </a:xfrm>
          <a:prstGeom prst="rect">
            <a:avLst/>
          </a:prstGeom>
          <a:noFill/>
        </p:spPr>
        <p:txBody>
          <a:bodyPr wrap="square" rtlCol="0">
            <a:spAutoFit/>
          </a:bodyPr>
          <a:lstStyle/>
          <a:p>
            <a:pPr algn="ctr"/>
            <a:r>
              <a:rPr lang="en-US" b="1" dirty="0" smtClean="0"/>
              <a:t>Asset</a:t>
            </a:r>
            <a:endParaRPr lang="en-US" b="1" dirty="0"/>
          </a:p>
          <a:p>
            <a:pPr algn="ctr"/>
            <a:r>
              <a:rPr lang="en-US" dirty="0" smtClean="0"/>
              <a:t>Stepped-up Basis</a:t>
            </a:r>
            <a:endParaRPr lang="en-US" dirty="0"/>
          </a:p>
        </p:txBody>
      </p:sp>
      <p:cxnSp>
        <p:nvCxnSpPr>
          <p:cNvPr id="13" name="Straight Arrow Connector 12"/>
          <p:cNvCxnSpPr/>
          <p:nvPr/>
        </p:nvCxnSpPr>
        <p:spPr>
          <a:xfrm flipH="1" flipV="1">
            <a:off x="2857500" y="2667000"/>
            <a:ext cx="1257300" cy="99060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627614" y="2113379"/>
            <a:ext cx="862634" cy="632122"/>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465586" y="2131117"/>
            <a:ext cx="1219200" cy="553998"/>
          </a:xfrm>
          <a:prstGeom prst="rect">
            <a:avLst/>
          </a:prstGeom>
          <a:noFill/>
        </p:spPr>
        <p:txBody>
          <a:bodyPr wrap="square" rtlCol="0">
            <a:spAutoFit/>
          </a:bodyPr>
          <a:lstStyle/>
          <a:p>
            <a:pPr algn="ctr"/>
            <a:r>
              <a:rPr lang="en-US" b="1" dirty="0" smtClean="0"/>
              <a:t>Shares</a:t>
            </a:r>
          </a:p>
          <a:p>
            <a:pPr algn="ctr"/>
            <a:r>
              <a:rPr lang="en-US" sz="1200" dirty="0" smtClean="0"/>
              <a:t>Cost Basis</a:t>
            </a:r>
            <a:endParaRPr lang="en-US" sz="1200" dirty="0"/>
          </a:p>
        </p:txBody>
      </p:sp>
      <p:sp>
        <p:nvSpPr>
          <p:cNvPr id="16" name="Rectangle 15"/>
          <p:cNvSpPr/>
          <p:nvPr/>
        </p:nvSpPr>
        <p:spPr>
          <a:xfrm>
            <a:off x="627614" y="3672638"/>
            <a:ext cx="1261648" cy="5334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Carryover</a:t>
            </a:r>
          </a:p>
          <a:p>
            <a:pPr algn="ctr"/>
            <a:r>
              <a:rPr lang="en-US" dirty="0" smtClean="0"/>
              <a:t>Basis</a:t>
            </a:r>
            <a:endParaRPr lang="en-US" dirty="0"/>
          </a:p>
        </p:txBody>
      </p:sp>
      <p:sp>
        <p:nvSpPr>
          <p:cNvPr id="18" name="Right Arrow 17"/>
          <p:cNvSpPr/>
          <p:nvPr/>
        </p:nvSpPr>
        <p:spPr>
          <a:xfrm rot="1389044">
            <a:off x="1496106" y="4521481"/>
            <a:ext cx="1311025" cy="246857"/>
          </a:xfrm>
          <a:prstGeom prst="rightArrow">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a:picLocks noChangeAspect="1"/>
          </p:cNvPicPr>
          <p:nvPr/>
        </p:nvPicPr>
        <p:blipFill>
          <a:blip r:embed="rId3"/>
          <a:stretch>
            <a:fillRect/>
          </a:stretch>
        </p:blipFill>
        <p:spPr>
          <a:xfrm>
            <a:off x="685800" y="1538378"/>
            <a:ext cx="814565" cy="488739"/>
          </a:xfrm>
          <a:prstGeom prst="rect">
            <a:avLst/>
          </a:prstGeom>
        </p:spPr>
      </p:pic>
    </p:spTree>
    <p:extLst>
      <p:ext uri="{BB962C8B-B14F-4D97-AF65-F5344CB8AC3E}">
        <p14:creationId xmlns:p14="http://schemas.microsoft.com/office/powerpoint/2010/main" val="25258744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if the Transferor Receives</a:t>
            </a:r>
            <a:br>
              <a:rPr lang="en-US" dirty="0" smtClean="0"/>
            </a:br>
            <a:r>
              <a:rPr lang="en-US" dirty="0" smtClean="0"/>
              <a:t>Stock + Something Else?</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r>
              <a:rPr lang="en-US" dirty="0" smtClean="0"/>
              <a:t>Cash</a:t>
            </a:r>
          </a:p>
          <a:p>
            <a:r>
              <a:rPr lang="en-US" dirty="0" smtClean="0"/>
              <a:t>Other Property</a:t>
            </a:r>
          </a:p>
          <a:p>
            <a:r>
              <a:rPr lang="en-US" dirty="0" smtClean="0"/>
              <a:t>Why?</a:t>
            </a:r>
            <a:endParaRPr lang="en-US" dirty="0"/>
          </a:p>
        </p:txBody>
      </p:sp>
      <p:sp>
        <p:nvSpPr>
          <p:cNvPr id="5" name="TextBox 4"/>
          <p:cNvSpPr txBox="1"/>
          <p:nvPr/>
        </p:nvSpPr>
        <p:spPr>
          <a:xfrm>
            <a:off x="2362200" y="2057400"/>
            <a:ext cx="4418779" cy="923330"/>
          </a:xfrm>
          <a:prstGeom prst="rect">
            <a:avLst/>
          </a:prstGeom>
          <a:solidFill>
            <a:schemeClr val="accent3">
              <a:lumMod val="60000"/>
              <a:lumOff val="40000"/>
            </a:schemeClr>
          </a:solidFill>
          <a:ln>
            <a:solidFill>
              <a:srgbClr val="1B6903"/>
            </a:solidFill>
          </a:ln>
        </p:spPr>
        <p:txBody>
          <a:bodyPr wrap="square" rtlCol="0">
            <a:spAutoFit/>
          </a:bodyPr>
          <a:lstStyle/>
          <a:p>
            <a:pPr algn="ctr"/>
            <a:r>
              <a:rPr lang="en-US" sz="5400" dirty="0" smtClean="0">
                <a:latin typeface="Charlemagne Std" panose="04020705060702020204" pitchFamily="82" charset="0"/>
              </a:rPr>
              <a:t>boot</a:t>
            </a:r>
            <a:endParaRPr lang="en-US" sz="5400" dirty="0">
              <a:latin typeface="Charlemagne Std" panose="04020705060702020204" pitchFamily="82" charset="0"/>
            </a:endParaRPr>
          </a:p>
        </p:txBody>
      </p:sp>
    </p:spTree>
    <p:extLst>
      <p:ext uri="{BB962C8B-B14F-4D97-AF65-F5344CB8AC3E}">
        <p14:creationId xmlns:p14="http://schemas.microsoft.com/office/powerpoint/2010/main" val="200701529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If you get  </a:t>
            </a:r>
            <a:endParaRPr lang="en-US" dirty="0"/>
          </a:p>
        </p:txBody>
      </p:sp>
      <p:sp>
        <p:nvSpPr>
          <p:cNvPr id="3" name="Content Placeholder 2"/>
          <p:cNvSpPr>
            <a:spLocks noGrp="1"/>
          </p:cNvSpPr>
          <p:nvPr>
            <p:ph idx="1"/>
          </p:nvPr>
        </p:nvSpPr>
        <p:spPr/>
        <p:txBody>
          <a:bodyPr>
            <a:normAutofit/>
          </a:bodyPr>
          <a:lstStyle/>
          <a:p>
            <a:pPr marL="0" indent="0">
              <a:buNone/>
            </a:pPr>
            <a:r>
              <a:rPr lang="en-US" sz="4400" dirty="0" smtClean="0"/>
              <a:t>Is it a like-kind exchange?</a:t>
            </a:r>
            <a:endParaRPr lang="en-US" sz="4400" dirty="0"/>
          </a:p>
        </p:txBody>
      </p:sp>
      <p:sp>
        <p:nvSpPr>
          <p:cNvPr id="4" name="TextBox 3"/>
          <p:cNvSpPr txBox="1"/>
          <p:nvPr/>
        </p:nvSpPr>
        <p:spPr>
          <a:xfrm>
            <a:off x="3048000" y="553750"/>
            <a:ext cx="1981200" cy="584775"/>
          </a:xfrm>
          <a:prstGeom prst="rect">
            <a:avLst/>
          </a:prstGeom>
          <a:solidFill>
            <a:schemeClr val="accent3">
              <a:lumMod val="60000"/>
              <a:lumOff val="40000"/>
            </a:schemeClr>
          </a:solidFill>
          <a:ln>
            <a:solidFill>
              <a:srgbClr val="1B6903"/>
            </a:solidFill>
          </a:ln>
        </p:spPr>
        <p:txBody>
          <a:bodyPr wrap="square" rtlCol="0">
            <a:spAutoFit/>
          </a:bodyPr>
          <a:lstStyle/>
          <a:p>
            <a:pPr algn="ctr"/>
            <a:r>
              <a:rPr lang="en-US" sz="3200" dirty="0" smtClean="0">
                <a:latin typeface="Charlemagne Std" panose="04020705060702020204" pitchFamily="82" charset="0"/>
              </a:rPr>
              <a:t>boot</a:t>
            </a:r>
            <a:endParaRPr lang="en-US" sz="3200" dirty="0">
              <a:latin typeface="Charlemagne Std" panose="04020705060702020204" pitchFamily="82" charset="0"/>
            </a:endParaRPr>
          </a:p>
        </p:txBody>
      </p:sp>
      <p:pic>
        <p:nvPicPr>
          <p:cNvPr id="5" name="Picture 2" descr="Image result for stick figure clip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 y="3657600"/>
            <a:ext cx="749991" cy="1036637"/>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p:cNvPicPr>
            <a:picLocks noChangeAspect="1"/>
          </p:cNvPicPr>
          <p:nvPr/>
        </p:nvPicPr>
        <p:blipFill>
          <a:blip r:embed="rId3"/>
          <a:stretch>
            <a:fillRect/>
          </a:stretch>
        </p:blipFill>
        <p:spPr>
          <a:xfrm>
            <a:off x="284507" y="5105400"/>
            <a:ext cx="1247775" cy="914400"/>
          </a:xfrm>
          <a:prstGeom prst="rect">
            <a:avLst/>
          </a:prstGeom>
        </p:spPr>
      </p:pic>
      <p:sp>
        <p:nvSpPr>
          <p:cNvPr id="8" name="Right Arrow 7"/>
          <p:cNvSpPr/>
          <p:nvPr/>
        </p:nvSpPr>
        <p:spPr>
          <a:xfrm>
            <a:off x="1905000" y="4672806"/>
            <a:ext cx="1311025" cy="246857"/>
          </a:xfrm>
          <a:prstGeom prst="rightArrow">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3623641" y="4343400"/>
            <a:ext cx="2971800" cy="1828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p:cNvPicPr>
            <a:picLocks noChangeAspect="1"/>
          </p:cNvPicPr>
          <p:nvPr/>
        </p:nvPicPr>
        <p:blipFill>
          <a:blip r:embed="rId3"/>
          <a:stretch>
            <a:fillRect/>
          </a:stretch>
        </p:blipFill>
        <p:spPr>
          <a:xfrm>
            <a:off x="3781425" y="5105400"/>
            <a:ext cx="1247775" cy="914400"/>
          </a:xfrm>
          <a:prstGeom prst="rect">
            <a:avLst/>
          </a:prstGeom>
        </p:spPr>
      </p:pic>
      <p:pic>
        <p:nvPicPr>
          <p:cNvPr id="11" name="Picture 2" descr="Image result for stick figure clipart"/>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34545" y="2826544"/>
            <a:ext cx="749991" cy="103663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12"/>
          <p:cNvPicPr>
            <a:picLocks noChangeAspect="1"/>
          </p:cNvPicPr>
          <p:nvPr/>
        </p:nvPicPr>
        <p:blipFill>
          <a:blip r:embed="rId4"/>
          <a:stretch>
            <a:fillRect/>
          </a:stretch>
        </p:blipFill>
        <p:spPr>
          <a:xfrm>
            <a:off x="5761209" y="2774950"/>
            <a:ext cx="1127125" cy="676275"/>
          </a:xfrm>
          <a:prstGeom prst="rect">
            <a:avLst/>
          </a:prstGeom>
        </p:spPr>
      </p:pic>
      <p:pic>
        <p:nvPicPr>
          <p:cNvPr id="15" name="Picture 14"/>
          <p:cNvPicPr>
            <a:picLocks noChangeAspect="1"/>
          </p:cNvPicPr>
          <p:nvPr/>
        </p:nvPicPr>
        <p:blipFill>
          <a:blip r:embed="rId5"/>
          <a:stretch>
            <a:fillRect/>
          </a:stretch>
        </p:blipFill>
        <p:spPr>
          <a:xfrm>
            <a:off x="6049340" y="3463925"/>
            <a:ext cx="550862" cy="550862"/>
          </a:xfrm>
          <a:prstGeom prst="rect">
            <a:avLst/>
          </a:prstGeom>
        </p:spPr>
      </p:pic>
    </p:spTree>
    <p:extLst>
      <p:ext uri="{BB962C8B-B14F-4D97-AF65-F5344CB8AC3E}">
        <p14:creationId xmlns:p14="http://schemas.microsoft.com/office/powerpoint/2010/main" val="286143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Basis Rules</a:t>
            </a:r>
          </a:p>
        </p:txBody>
      </p:sp>
      <p:sp>
        <p:nvSpPr>
          <p:cNvPr id="3" name="Content Placeholder 2"/>
          <p:cNvSpPr>
            <a:spLocks noGrp="1"/>
          </p:cNvSpPr>
          <p:nvPr>
            <p:ph idx="1"/>
          </p:nvPr>
        </p:nvSpPr>
        <p:spPr/>
        <p:txBody>
          <a:bodyPr/>
          <a:lstStyle/>
          <a:p>
            <a:r>
              <a:rPr lang="en-US" dirty="0">
                <a:solidFill>
                  <a:srgbClr val="C00000"/>
                </a:solidFill>
              </a:rPr>
              <a:t>Section 358</a:t>
            </a:r>
          </a:p>
          <a:p>
            <a:r>
              <a:rPr lang="en-US" dirty="0"/>
              <a:t>Shareholder’s Basis in Stock</a:t>
            </a:r>
          </a:p>
          <a:p>
            <a:pPr lvl="1"/>
            <a:r>
              <a:rPr lang="en-US" dirty="0"/>
              <a:t>Property Basis – Boot + Gain Recognized by </a:t>
            </a:r>
            <a:r>
              <a:rPr lang="en-US" dirty="0" err="1"/>
              <a:t>Sh’der</a:t>
            </a:r>
            <a:endParaRPr lang="en-US" dirty="0"/>
          </a:p>
          <a:p>
            <a:pPr lvl="1"/>
            <a:endParaRPr lang="en-US" dirty="0"/>
          </a:p>
          <a:p>
            <a:r>
              <a:rPr lang="en-US" dirty="0">
                <a:solidFill>
                  <a:srgbClr val="C00000"/>
                </a:solidFill>
              </a:rPr>
              <a:t>Section 362</a:t>
            </a:r>
          </a:p>
          <a:p>
            <a:r>
              <a:rPr lang="en-US" dirty="0"/>
              <a:t>Corporation’s Basis in Property</a:t>
            </a:r>
          </a:p>
          <a:p>
            <a:pPr lvl="1"/>
            <a:r>
              <a:rPr lang="en-US" dirty="0" err="1"/>
              <a:t>Sh’der’s</a:t>
            </a:r>
            <a:r>
              <a:rPr lang="en-US" dirty="0"/>
              <a:t> Property Basis + Gain Recognized by </a:t>
            </a:r>
            <a:r>
              <a:rPr lang="en-US" dirty="0" err="1"/>
              <a:t>Sh’der</a:t>
            </a:r>
            <a:endParaRPr lang="en-US" dirty="0"/>
          </a:p>
        </p:txBody>
      </p:sp>
    </p:spTree>
    <p:extLst>
      <p:ext uri="{BB962C8B-B14F-4D97-AF65-F5344CB8AC3E}">
        <p14:creationId xmlns:p14="http://schemas.microsoft.com/office/powerpoint/2010/main" val="29518362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BOOT Rules</a:t>
            </a:r>
          </a:p>
        </p:txBody>
      </p:sp>
      <p:sp>
        <p:nvSpPr>
          <p:cNvPr id="3" name="Content Placeholder 2"/>
          <p:cNvSpPr>
            <a:spLocks noGrp="1"/>
          </p:cNvSpPr>
          <p:nvPr>
            <p:ph idx="1"/>
          </p:nvPr>
        </p:nvSpPr>
        <p:spPr>
          <a:xfrm>
            <a:off x="457200" y="1600200"/>
            <a:ext cx="8229600" cy="4724400"/>
          </a:xfrm>
        </p:spPr>
        <p:txBody>
          <a:bodyPr>
            <a:normAutofit fontScale="85000" lnSpcReduction="10000"/>
          </a:bodyPr>
          <a:lstStyle/>
          <a:p>
            <a:r>
              <a:rPr lang="en-US" dirty="0"/>
              <a:t>When Shareholder receives boot + shares, shareholder will recognize </a:t>
            </a:r>
            <a:r>
              <a:rPr lang="en-US" b="1" dirty="0"/>
              <a:t>gain to the extent of the boot</a:t>
            </a:r>
            <a:r>
              <a:rPr lang="en-US" dirty="0"/>
              <a:t>.</a:t>
            </a:r>
          </a:p>
          <a:p>
            <a:endParaRPr lang="en-US" dirty="0"/>
          </a:p>
          <a:p>
            <a:r>
              <a:rPr lang="en-US" dirty="0">
                <a:solidFill>
                  <a:srgbClr val="C00000"/>
                </a:solidFill>
              </a:rPr>
              <a:t>351(b)</a:t>
            </a:r>
            <a:r>
              <a:rPr lang="en-US" dirty="0"/>
              <a:t> – If, in addition to the stock permitted to be received under subsection (a), other property or money, then </a:t>
            </a:r>
          </a:p>
          <a:p>
            <a:r>
              <a:rPr lang="en-US" dirty="0"/>
              <a:t>(1) gain (if any) to such recipient shall be recognized, </a:t>
            </a:r>
            <a:r>
              <a:rPr lang="en-US" b="1" dirty="0"/>
              <a:t>but not in excess </a:t>
            </a:r>
            <a:r>
              <a:rPr lang="en-US" dirty="0"/>
              <a:t>of (A) the amount of money received, plus (b) the fair market value of such other property received; and </a:t>
            </a:r>
          </a:p>
          <a:p>
            <a:r>
              <a:rPr lang="en-US" dirty="0"/>
              <a:t>(2) </a:t>
            </a:r>
            <a:r>
              <a:rPr lang="en-US" b="1" dirty="0"/>
              <a:t>no loss </a:t>
            </a:r>
            <a:r>
              <a:rPr lang="en-US" dirty="0"/>
              <a:t>to such recipient shall be recognized.</a:t>
            </a:r>
          </a:p>
        </p:txBody>
      </p:sp>
    </p:spTree>
    <p:extLst>
      <p:ext uri="{BB962C8B-B14F-4D97-AF65-F5344CB8AC3E}">
        <p14:creationId xmlns:p14="http://schemas.microsoft.com/office/powerpoint/2010/main" val="18625210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Boot – Basis Rules</a:t>
            </a:r>
          </a:p>
        </p:txBody>
      </p:sp>
      <p:sp>
        <p:nvSpPr>
          <p:cNvPr id="3" name="Content Placeholder 2"/>
          <p:cNvSpPr>
            <a:spLocks noGrp="1"/>
          </p:cNvSpPr>
          <p:nvPr>
            <p:ph idx="1"/>
          </p:nvPr>
        </p:nvSpPr>
        <p:spPr/>
        <p:txBody>
          <a:bodyPr/>
          <a:lstStyle/>
          <a:p>
            <a:r>
              <a:rPr lang="en-US" dirty="0"/>
              <a:t>Shareholder’s basis in shares will be reduced by the boot and increased by the gain recognized (if any</a:t>
            </a:r>
            <a:r>
              <a:rPr lang="en-US" dirty="0" smtClean="0"/>
              <a:t>) </a:t>
            </a:r>
            <a:r>
              <a:rPr lang="en-US" dirty="0" smtClean="0">
                <a:solidFill>
                  <a:srgbClr val="C00000"/>
                </a:solidFill>
              </a:rPr>
              <a:t>(Section 358)</a:t>
            </a:r>
            <a:endParaRPr lang="en-US" dirty="0">
              <a:solidFill>
                <a:srgbClr val="C00000"/>
              </a:solidFill>
            </a:endParaRPr>
          </a:p>
          <a:p>
            <a:endParaRPr lang="en-US" dirty="0"/>
          </a:p>
          <a:p>
            <a:r>
              <a:rPr lang="en-US" dirty="0"/>
              <a:t>Corporation’s basis in property is increased by shareholder’s gain </a:t>
            </a:r>
            <a:r>
              <a:rPr lang="en-US" dirty="0" smtClean="0"/>
              <a:t>recognized </a:t>
            </a:r>
            <a:r>
              <a:rPr lang="en-US" dirty="0" smtClean="0">
                <a:solidFill>
                  <a:srgbClr val="C00000"/>
                </a:solidFill>
              </a:rPr>
              <a:t>(Section 362)</a:t>
            </a:r>
            <a:endParaRPr lang="en-US" dirty="0">
              <a:solidFill>
                <a:srgbClr val="C00000"/>
              </a:solidFill>
            </a:endParaRPr>
          </a:p>
          <a:p>
            <a:endParaRPr lang="en-US" dirty="0"/>
          </a:p>
        </p:txBody>
      </p:sp>
      <p:sp>
        <p:nvSpPr>
          <p:cNvPr id="4" name="Slide Number Placeholder 3"/>
          <p:cNvSpPr>
            <a:spLocks noGrp="1"/>
          </p:cNvSpPr>
          <p:nvPr>
            <p:ph type="sldNum" sz="quarter" idx="12"/>
          </p:nvPr>
        </p:nvSpPr>
        <p:spPr/>
        <p:txBody>
          <a:bodyPr/>
          <a:lstStyle/>
          <a:p>
            <a:fld id="{777EDC73-4277-4D03-A159-88B8FAF3D64A}" type="slidenum">
              <a:rPr lang="en-US" smtClean="0"/>
              <a:pPr/>
              <a:t>26</a:t>
            </a:fld>
            <a:endParaRPr lang="en-US"/>
          </a:p>
        </p:txBody>
      </p:sp>
    </p:spTree>
    <p:extLst>
      <p:ext uri="{BB962C8B-B14F-4D97-AF65-F5344CB8AC3E}">
        <p14:creationId xmlns:p14="http://schemas.microsoft.com/office/powerpoint/2010/main" val="26246330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133600"/>
            <a:ext cx="3048000" cy="954107"/>
          </a:xfrm>
          <a:prstGeom prst="rect">
            <a:avLst/>
          </a:prstGeom>
          <a:solidFill>
            <a:schemeClr val="tx2">
              <a:lumMod val="20000"/>
              <a:lumOff val="80000"/>
            </a:schemeClr>
          </a:solidFill>
          <a:ln>
            <a:solidFill>
              <a:srgbClr val="002060"/>
            </a:solidFill>
          </a:ln>
        </p:spPr>
        <p:txBody>
          <a:bodyPr wrap="square" rtlCol="0">
            <a:spAutoFit/>
          </a:bodyPr>
          <a:lstStyle/>
          <a:p>
            <a:pPr algn="ctr"/>
            <a:r>
              <a:rPr lang="en-US" sz="2800" dirty="0" smtClean="0">
                <a:latin typeface="Charlemagne Std" panose="04020705060702020204" pitchFamily="82" charset="0"/>
              </a:rPr>
              <a:t>SUBSTITUTE BASIS</a:t>
            </a:r>
            <a:endParaRPr lang="en-US" sz="2800" dirty="0">
              <a:latin typeface="Charlemagne Std" panose="04020705060702020204" pitchFamily="82" charset="0"/>
            </a:endParaRPr>
          </a:p>
        </p:txBody>
      </p:sp>
      <p:sp>
        <p:nvSpPr>
          <p:cNvPr id="5" name="TextBox 4"/>
          <p:cNvSpPr txBox="1"/>
          <p:nvPr/>
        </p:nvSpPr>
        <p:spPr>
          <a:xfrm>
            <a:off x="3504379" y="2272722"/>
            <a:ext cx="1981200" cy="584775"/>
          </a:xfrm>
          <a:prstGeom prst="rect">
            <a:avLst/>
          </a:prstGeom>
          <a:solidFill>
            <a:schemeClr val="accent3">
              <a:lumMod val="60000"/>
              <a:lumOff val="40000"/>
            </a:schemeClr>
          </a:solidFill>
          <a:ln>
            <a:solidFill>
              <a:srgbClr val="1B6903"/>
            </a:solidFill>
          </a:ln>
        </p:spPr>
        <p:txBody>
          <a:bodyPr wrap="square" rtlCol="0">
            <a:spAutoFit/>
          </a:bodyPr>
          <a:lstStyle/>
          <a:p>
            <a:pPr algn="ctr"/>
            <a:r>
              <a:rPr lang="en-US" sz="3200" dirty="0" smtClean="0">
                <a:latin typeface="Charlemagne Std" panose="04020705060702020204" pitchFamily="82" charset="0"/>
              </a:rPr>
              <a:t>boot</a:t>
            </a:r>
            <a:endParaRPr lang="en-US" sz="3200" dirty="0">
              <a:latin typeface="Charlemagne Std" panose="04020705060702020204" pitchFamily="82" charset="0"/>
            </a:endParaRPr>
          </a:p>
        </p:txBody>
      </p:sp>
      <p:sp>
        <p:nvSpPr>
          <p:cNvPr id="6" name="TextBox 5"/>
          <p:cNvSpPr txBox="1"/>
          <p:nvPr/>
        </p:nvSpPr>
        <p:spPr>
          <a:xfrm>
            <a:off x="6248399" y="2149612"/>
            <a:ext cx="2575034" cy="830997"/>
          </a:xfrm>
          <a:prstGeom prst="rect">
            <a:avLst/>
          </a:prstGeom>
          <a:solidFill>
            <a:schemeClr val="accent2">
              <a:lumMod val="40000"/>
              <a:lumOff val="60000"/>
            </a:schemeClr>
          </a:solidFill>
          <a:ln>
            <a:solidFill>
              <a:srgbClr val="C00000"/>
            </a:solidFill>
          </a:ln>
        </p:spPr>
        <p:txBody>
          <a:bodyPr wrap="square" rtlCol="0">
            <a:spAutoFit/>
          </a:bodyPr>
          <a:lstStyle/>
          <a:p>
            <a:pPr algn="ctr"/>
            <a:r>
              <a:rPr lang="en-US" sz="2400" dirty="0" smtClean="0">
                <a:latin typeface="Charlemagne Std" panose="04020705060702020204" pitchFamily="82" charset="0"/>
              </a:rPr>
              <a:t>Gain recognized</a:t>
            </a:r>
            <a:endParaRPr lang="en-US" sz="2400" dirty="0">
              <a:latin typeface="Charlemagne Std" panose="04020705060702020204" pitchFamily="82" charset="0"/>
            </a:endParaRPr>
          </a:p>
        </p:txBody>
      </p:sp>
      <p:sp>
        <p:nvSpPr>
          <p:cNvPr id="7" name="Minus 6"/>
          <p:cNvSpPr/>
          <p:nvPr/>
        </p:nvSpPr>
        <p:spPr>
          <a:xfrm>
            <a:off x="2855857" y="2115353"/>
            <a:ext cx="888125" cy="990600"/>
          </a:xfrm>
          <a:prstGeom prst="mathMin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lus 7"/>
          <p:cNvSpPr/>
          <p:nvPr/>
        </p:nvSpPr>
        <p:spPr>
          <a:xfrm>
            <a:off x="5245976" y="2006886"/>
            <a:ext cx="1198180" cy="1143000"/>
          </a:xfrm>
          <a:prstGeom prst="mathPl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qual 8"/>
          <p:cNvSpPr/>
          <p:nvPr/>
        </p:nvSpPr>
        <p:spPr>
          <a:xfrm>
            <a:off x="3656779" y="3657600"/>
            <a:ext cx="1676400" cy="990600"/>
          </a:xfrm>
          <a:prstGeom prst="mathEqual">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Box 9"/>
          <p:cNvSpPr txBox="1"/>
          <p:nvPr/>
        </p:nvSpPr>
        <p:spPr>
          <a:xfrm>
            <a:off x="1066800" y="5100145"/>
            <a:ext cx="7010400" cy="1077218"/>
          </a:xfrm>
          <a:prstGeom prst="rect">
            <a:avLst/>
          </a:prstGeom>
          <a:solidFill>
            <a:schemeClr val="tx1">
              <a:lumMod val="85000"/>
              <a:lumOff val="15000"/>
            </a:schemeClr>
          </a:solidFill>
          <a:ln>
            <a:solidFill>
              <a:srgbClr val="002060"/>
            </a:solidFill>
          </a:ln>
        </p:spPr>
        <p:txBody>
          <a:bodyPr wrap="square" rtlCol="0">
            <a:spAutoFit/>
          </a:bodyPr>
          <a:lstStyle/>
          <a:p>
            <a:pPr algn="ctr"/>
            <a:r>
              <a:rPr lang="en-US" sz="3200" dirty="0" smtClean="0">
                <a:solidFill>
                  <a:schemeClr val="bg1"/>
                </a:solidFill>
                <a:latin typeface="Charlemagne Std" panose="04020705060702020204" pitchFamily="82" charset="0"/>
              </a:rPr>
              <a:t>Shareholder’s basis</a:t>
            </a:r>
          </a:p>
          <a:p>
            <a:pPr algn="ctr"/>
            <a:r>
              <a:rPr lang="en-US" sz="3200" dirty="0" smtClean="0">
                <a:solidFill>
                  <a:schemeClr val="bg1"/>
                </a:solidFill>
                <a:latin typeface="Charlemagne Std" panose="04020705060702020204" pitchFamily="82" charset="0"/>
              </a:rPr>
              <a:t>In stock received</a:t>
            </a:r>
            <a:endParaRPr lang="en-US" sz="3200" dirty="0">
              <a:solidFill>
                <a:schemeClr val="bg1"/>
              </a:solidFill>
              <a:latin typeface="Charlemagne Std" panose="04020705060702020204" pitchFamily="82" charset="0"/>
            </a:endParaRPr>
          </a:p>
        </p:txBody>
      </p:sp>
      <p:sp>
        <p:nvSpPr>
          <p:cNvPr id="11" name="TextBox 10"/>
          <p:cNvSpPr txBox="1"/>
          <p:nvPr/>
        </p:nvSpPr>
        <p:spPr>
          <a:xfrm>
            <a:off x="3048000" y="230295"/>
            <a:ext cx="3048000" cy="584775"/>
          </a:xfrm>
          <a:prstGeom prst="rect">
            <a:avLst/>
          </a:prstGeom>
          <a:solidFill>
            <a:schemeClr val="tx1">
              <a:lumMod val="85000"/>
              <a:lumOff val="15000"/>
            </a:schemeClr>
          </a:solidFill>
          <a:ln>
            <a:solidFill>
              <a:srgbClr val="002060"/>
            </a:solidFill>
          </a:ln>
        </p:spPr>
        <p:txBody>
          <a:bodyPr wrap="square" rtlCol="0">
            <a:spAutoFit/>
          </a:bodyPr>
          <a:lstStyle/>
          <a:p>
            <a:pPr algn="ctr"/>
            <a:r>
              <a:rPr lang="en-US" sz="3200" dirty="0" smtClean="0">
                <a:solidFill>
                  <a:schemeClr val="bg1"/>
                </a:solidFill>
                <a:latin typeface="Charlemagne Std" panose="04020705060702020204" pitchFamily="82" charset="0"/>
              </a:rPr>
              <a:t>Section 358</a:t>
            </a:r>
            <a:endParaRPr lang="en-US" sz="3200" dirty="0">
              <a:solidFill>
                <a:schemeClr val="bg1"/>
              </a:solidFill>
              <a:latin typeface="Charlemagne Std" panose="04020705060702020204" pitchFamily="82" charset="0"/>
            </a:endParaRPr>
          </a:p>
        </p:txBody>
      </p:sp>
    </p:spTree>
    <p:extLst>
      <p:ext uri="{BB962C8B-B14F-4D97-AF65-F5344CB8AC3E}">
        <p14:creationId xmlns:p14="http://schemas.microsoft.com/office/powerpoint/2010/main" val="18736858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133600"/>
            <a:ext cx="3048000" cy="954107"/>
          </a:xfrm>
          <a:prstGeom prst="rect">
            <a:avLst/>
          </a:prstGeom>
          <a:solidFill>
            <a:schemeClr val="tx2">
              <a:lumMod val="20000"/>
              <a:lumOff val="80000"/>
            </a:schemeClr>
          </a:solidFill>
          <a:ln>
            <a:solidFill>
              <a:srgbClr val="002060"/>
            </a:solidFill>
          </a:ln>
        </p:spPr>
        <p:txBody>
          <a:bodyPr wrap="square" rtlCol="0">
            <a:spAutoFit/>
          </a:bodyPr>
          <a:lstStyle/>
          <a:p>
            <a:pPr algn="ctr"/>
            <a:r>
              <a:rPr lang="en-US" sz="2800" dirty="0" smtClean="0">
                <a:latin typeface="Charlemagne Std" panose="04020705060702020204" pitchFamily="82" charset="0"/>
              </a:rPr>
              <a:t>SUBSTITUTE BASIS</a:t>
            </a:r>
            <a:endParaRPr lang="en-US" sz="2800" dirty="0">
              <a:latin typeface="Charlemagne Std" panose="04020705060702020204" pitchFamily="82" charset="0"/>
            </a:endParaRPr>
          </a:p>
        </p:txBody>
      </p:sp>
      <p:sp>
        <p:nvSpPr>
          <p:cNvPr id="5" name="TextBox 4"/>
          <p:cNvSpPr txBox="1"/>
          <p:nvPr/>
        </p:nvSpPr>
        <p:spPr>
          <a:xfrm>
            <a:off x="3504379" y="2272722"/>
            <a:ext cx="1981200" cy="584775"/>
          </a:xfrm>
          <a:prstGeom prst="rect">
            <a:avLst/>
          </a:prstGeom>
          <a:solidFill>
            <a:schemeClr val="accent3">
              <a:lumMod val="60000"/>
              <a:lumOff val="40000"/>
            </a:schemeClr>
          </a:solidFill>
          <a:ln>
            <a:solidFill>
              <a:srgbClr val="1B6903"/>
            </a:solidFill>
          </a:ln>
        </p:spPr>
        <p:txBody>
          <a:bodyPr wrap="square" rtlCol="0">
            <a:spAutoFit/>
          </a:bodyPr>
          <a:lstStyle/>
          <a:p>
            <a:pPr algn="ctr"/>
            <a:r>
              <a:rPr lang="en-US" sz="3200" dirty="0" smtClean="0">
                <a:latin typeface="Charlemagne Std" panose="04020705060702020204" pitchFamily="82" charset="0"/>
              </a:rPr>
              <a:t>boot</a:t>
            </a:r>
            <a:endParaRPr lang="en-US" sz="3200" dirty="0">
              <a:latin typeface="Charlemagne Std" panose="04020705060702020204" pitchFamily="82" charset="0"/>
            </a:endParaRPr>
          </a:p>
        </p:txBody>
      </p:sp>
      <p:sp>
        <p:nvSpPr>
          <p:cNvPr id="6" name="TextBox 5"/>
          <p:cNvSpPr txBox="1"/>
          <p:nvPr/>
        </p:nvSpPr>
        <p:spPr>
          <a:xfrm>
            <a:off x="6248399" y="2149612"/>
            <a:ext cx="2575034" cy="830997"/>
          </a:xfrm>
          <a:prstGeom prst="rect">
            <a:avLst/>
          </a:prstGeom>
          <a:solidFill>
            <a:schemeClr val="accent2">
              <a:lumMod val="40000"/>
              <a:lumOff val="60000"/>
            </a:schemeClr>
          </a:solidFill>
          <a:ln>
            <a:solidFill>
              <a:srgbClr val="C00000"/>
            </a:solidFill>
          </a:ln>
        </p:spPr>
        <p:txBody>
          <a:bodyPr wrap="square" rtlCol="0">
            <a:spAutoFit/>
          </a:bodyPr>
          <a:lstStyle/>
          <a:p>
            <a:pPr algn="ctr"/>
            <a:r>
              <a:rPr lang="en-US" sz="2400" dirty="0" smtClean="0">
                <a:latin typeface="Charlemagne Std" panose="04020705060702020204" pitchFamily="82" charset="0"/>
              </a:rPr>
              <a:t>Gain recognized</a:t>
            </a:r>
            <a:endParaRPr lang="en-US" sz="2400" dirty="0">
              <a:latin typeface="Charlemagne Std" panose="04020705060702020204" pitchFamily="82" charset="0"/>
            </a:endParaRPr>
          </a:p>
        </p:txBody>
      </p:sp>
      <p:sp>
        <p:nvSpPr>
          <p:cNvPr id="7" name="Minus 6"/>
          <p:cNvSpPr/>
          <p:nvPr/>
        </p:nvSpPr>
        <p:spPr>
          <a:xfrm>
            <a:off x="2855857" y="2115353"/>
            <a:ext cx="888125" cy="990600"/>
          </a:xfrm>
          <a:prstGeom prst="mathMin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Plus 7"/>
          <p:cNvSpPr/>
          <p:nvPr/>
        </p:nvSpPr>
        <p:spPr>
          <a:xfrm>
            <a:off x="5245976" y="2006886"/>
            <a:ext cx="1198180" cy="1143000"/>
          </a:xfrm>
          <a:prstGeom prst="mathPl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qual 8"/>
          <p:cNvSpPr/>
          <p:nvPr/>
        </p:nvSpPr>
        <p:spPr>
          <a:xfrm>
            <a:off x="3656779" y="3657600"/>
            <a:ext cx="1676400" cy="990600"/>
          </a:xfrm>
          <a:prstGeom prst="mathEqual">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Box 9"/>
          <p:cNvSpPr txBox="1"/>
          <p:nvPr/>
        </p:nvSpPr>
        <p:spPr>
          <a:xfrm>
            <a:off x="1066800" y="5100145"/>
            <a:ext cx="7010400" cy="1077218"/>
          </a:xfrm>
          <a:prstGeom prst="rect">
            <a:avLst/>
          </a:prstGeom>
          <a:solidFill>
            <a:schemeClr val="tx1">
              <a:lumMod val="85000"/>
              <a:lumOff val="15000"/>
            </a:schemeClr>
          </a:solidFill>
          <a:ln>
            <a:solidFill>
              <a:srgbClr val="002060"/>
            </a:solidFill>
          </a:ln>
        </p:spPr>
        <p:txBody>
          <a:bodyPr wrap="square" rtlCol="0">
            <a:spAutoFit/>
          </a:bodyPr>
          <a:lstStyle/>
          <a:p>
            <a:pPr algn="ctr"/>
            <a:r>
              <a:rPr lang="en-US" sz="3200" dirty="0" smtClean="0">
                <a:solidFill>
                  <a:schemeClr val="bg1"/>
                </a:solidFill>
                <a:latin typeface="Charlemagne Std" panose="04020705060702020204" pitchFamily="82" charset="0"/>
              </a:rPr>
              <a:t>Shareholder’s basis</a:t>
            </a:r>
          </a:p>
          <a:p>
            <a:pPr algn="ctr"/>
            <a:r>
              <a:rPr lang="en-US" sz="3200" dirty="0" smtClean="0">
                <a:solidFill>
                  <a:schemeClr val="bg1"/>
                </a:solidFill>
                <a:latin typeface="Charlemagne Std" panose="04020705060702020204" pitchFamily="82" charset="0"/>
              </a:rPr>
              <a:t>In stock received</a:t>
            </a:r>
            <a:endParaRPr lang="en-US" sz="3200" dirty="0">
              <a:solidFill>
                <a:schemeClr val="bg1"/>
              </a:solidFill>
              <a:latin typeface="Charlemagne Std" panose="04020705060702020204" pitchFamily="82" charset="0"/>
            </a:endParaRPr>
          </a:p>
        </p:txBody>
      </p:sp>
      <p:sp>
        <p:nvSpPr>
          <p:cNvPr id="11" name="TextBox 10"/>
          <p:cNvSpPr txBox="1"/>
          <p:nvPr/>
        </p:nvSpPr>
        <p:spPr>
          <a:xfrm>
            <a:off x="3048000" y="230295"/>
            <a:ext cx="3048000" cy="584775"/>
          </a:xfrm>
          <a:prstGeom prst="rect">
            <a:avLst/>
          </a:prstGeom>
          <a:solidFill>
            <a:schemeClr val="tx1">
              <a:lumMod val="85000"/>
              <a:lumOff val="15000"/>
            </a:schemeClr>
          </a:solidFill>
          <a:ln>
            <a:solidFill>
              <a:srgbClr val="002060"/>
            </a:solidFill>
          </a:ln>
        </p:spPr>
        <p:txBody>
          <a:bodyPr wrap="square" rtlCol="0">
            <a:spAutoFit/>
          </a:bodyPr>
          <a:lstStyle/>
          <a:p>
            <a:pPr algn="ctr"/>
            <a:r>
              <a:rPr lang="en-US" sz="3200" dirty="0" smtClean="0">
                <a:solidFill>
                  <a:schemeClr val="bg1"/>
                </a:solidFill>
                <a:latin typeface="Charlemagne Std" panose="04020705060702020204" pitchFamily="82" charset="0"/>
              </a:rPr>
              <a:t>Section 358</a:t>
            </a:r>
            <a:endParaRPr lang="en-US" sz="3200" dirty="0">
              <a:solidFill>
                <a:schemeClr val="bg1"/>
              </a:solidFill>
              <a:latin typeface="Charlemagne Std" panose="04020705060702020204" pitchFamily="82" charset="0"/>
            </a:endParaRPr>
          </a:p>
        </p:txBody>
      </p:sp>
      <p:sp>
        <p:nvSpPr>
          <p:cNvPr id="2" name="Oval 1"/>
          <p:cNvSpPr/>
          <p:nvPr/>
        </p:nvSpPr>
        <p:spPr>
          <a:xfrm>
            <a:off x="3352800" y="1295400"/>
            <a:ext cx="5715000" cy="2590800"/>
          </a:xfrm>
          <a:prstGeom prst="ellipse">
            <a:avLst/>
          </a:prstGeom>
          <a:noFill/>
          <a:ln w="571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Multiply 2"/>
          <p:cNvSpPr/>
          <p:nvPr/>
        </p:nvSpPr>
        <p:spPr>
          <a:xfrm>
            <a:off x="2667000" y="-81455"/>
            <a:ext cx="6705600" cy="5181600"/>
          </a:xfrm>
          <a:prstGeom prst="mathMultiply">
            <a:avLst/>
          </a:prstGeom>
          <a:solidFill>
            <a:srgbClr val="0D0D0D">
              <a:alpha val="2902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8000" dirty="0" smtClean="0"/>
              <a:t>wash</a:t>
            </a:r>
            <a:endParaRPr lang="en-US" sz="8000" dirty="0"/>
          </a:p>
        </p:txBody>
      </p:sp>
    </p:spTree>
    <p:extLst>
      <p:ext uri="{BB962C8B-B14F-4D97-AF65-F5344CB8AC3E}">
        <p14:creationId xmlns:p14="http://schemas.microsoft.com/office/powerpoint/2010/main" val="193955207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81000" y="2133598"/>
            <a:ext cx="3048000" cy="954107"/>
          </a:xfrm>
          <a:prstGeom prst="rect">
            <a:avLst/>
          </a:prstGeom>
          <a:solidFill>
            <a:schemeClr val="tx2">
              <a:lumMod val="20000"/>
              <a:lumOff val="80000"/>
            </a:schemeClr>
          </a:solidFill>
          <a:ln>
            <a:solidFill>
              <a:srgbClr val="002060"/>
            </a:solidFill>
          </a:ln>
        </p:spPr>
        <p:txBody>
          <a:bodyPr wrap="square" rtlCol="0">
            <a:spAutoFit/>
          </a:bodyPr>
          <a:lstStyle/>
          <a:p>
            <a:pPr algn="ctr"/>
            <a:r>
              <a:rPr lang="en-US" sz="2800" dirty="0" smtClean="0">
                <a:latin typeface="Charlemagne Std" panose="04020705060702020204" pitchFamily="82" charset="0"/>
              </a:rPr>
              <a:t>SUBSTITUTE BASIS</a:t>
            </a:r>
            <a:endParaRPr lang="en-US" sz="2800" dirty="0">
              <a:latin typeface="Charlemagne Std" panose="04020705060702020204" pitchFamily="82" charset="0"/>
            </a:endParaRPr>
          </a:p>
        </p:txBody>
      </p:sp>
      <p:sp>
        <p:nvSpPr>
          <p:cNvPr id="6" name="TextBox 5"/>
          <p:cNvSpPr txBox="1"/>
          <p:nvPr/>
        </p:nvSpPr>
        <p:spPr>
          <a:xfrm>
            <a:off x="5715000" y="2010488"/>
            <a:ext cx="3260833" cy="1200329"/>
          </a:xfrm>
          <a:prstGeom prst="rect">
            <a:avLst/>
          </a:prstGeom>
          <a:solidFill>
            <a:schemeClr val="accent2">
              <a:lumMod val="40000"/>
              <a:lumOff val="60000"/>
            </a:schemeClr>
          </a:solidFill>
          <a:ln>
            <a:solidFill>
              <a:srgbClr val="C00000"/>
            </a:solidFill>
          </a:ln>
        </p:spPr>
        <p:txBody>
          <a:bodyPr wrap="square" rtlCol="0">
            <a:spAutoFit/>
          </a:bodyPr>
          <a:lstStyle/>
          <a:p>
            <a:pPr algn="ctr"/>
            <a:r>
              <a:rPr lang="en-US" sz="2400" dirty="0" smtClean="0">
                <a:latin typeface="Charlemagne Std" panose="04020705060702020204" pitchFamily="82" charset="0"/>
              </a:rPr>
              <a:t>Shareholder’s</a:t>
            </a:r>
          </a:p>
          <a:p>
            <a:pPr algn="ctr"/>
            <a:r>
              <a:rPr lang="en-US" sz="2400" dirty="0" smtClean="0">
                <a:latin typeface="Charlemagne Std" panose="04020705060702020204" pitchFamily="82" charset="0"/>
              </a:rPr>
              <a:t>Gain recognized</a:t>
            </a:r>
            <a:endParaRPr lang="en-US" sz="2400" dirty="0">
              <a:latin typeface="Charlemagne Std" panose="04020705060702020204" pitchFamily="82" charset="0"/>
            </a:endParaRPr>
          </a:p>
        </p:txBody>
      </p:sp>
      <p:sp>
        <p:nvSpPr>
          <p:cNvPr id="8" name="Plus 7"/>
          <p:cNvSpPr/>
          <p:nvPr/>
        </p:nvSpPr>
        <p:spPr>
          <a:xfrm>
            <a:off x="3972910" y="2026332"/>
            <a:ext cx="1198180" cy="1143000"/>
          </a:xfrm>
          <a:prstGeom prst="mathPl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Equal 8"/>
          <p:cNvSpPr/>
          <p:nvPr/>
        </p:nvSpPr>
        <p:spPr>
          <a:xfrm>
            <a:off x="3733800" y="3639438"/>
            <a:ext cx="1676400" cy="990600"/>
          </a:xfrm>
          <a:prstGeom prst="mathEqual">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TextBox 9"/>
          <p:cNvSpPr txBox="1"/>
          <p:nvPr/>
        </p:nvSpPr>
        <p:spPr>
          <a:xfrm>
            <a:off x="1066800" y="5100145"/>
            <a:ext cx="7010400" cy="1077218"/>
          </a:xfrm>
          <a:prstGeom prst="rect">
            <a:avLst/>
          </a:prstGeom>
          <a:solidFill>
            <a:schemeClr val="tx1">
              <a:lumMod val="85000"/>
              <a:lumOff val="15000"/>
            </a:schemeClr>
          </a:solidFill>
          <a:ln>
            <a:solidFill>
              <a:srgbClr val="002060"/>
            </a:solidFill>
          </a:ln>
        </p:spPr>
        <p:txBody>
          <a:bodyPr wrap="square" rtlCol="0">
            <a:spAutoFit/>
          </a:bodyPr>
          <a:lstStyle/>
          <a:p>
            <a:pPr algn="ctr"/>
            <a:r>
              <a:rPr lang="en-US" sz="3200" dirty="0" smtClean="0">
                <a:solidFill>
                  <a:schemeClr val="bg1"/>
                </a:solidFill>
                <a:latin typeface="Charlemagne Std" panose="04020705060702020204" pitchFamily="82" charset="0"/>
              </a:rPr>
              <a:t>Corporation’s basis</a:t>
            </a:r>
          </a:p>
          <a:p>
            <a:pPr algn="ctr"/>
            <a:r>
              <a:rPr lang="en-US" sz="3200" dirty="0" smtClean="0">
                <a:solidFill>
                  <a:schemeClr val="bg1"/>
                </a:solidFill>
                <a:latin typeface="Charlemagne Std" panose="04020705060702020204" pitchFamily="82" charset="0"/>
              </a:rPr>
              <a:t>In property received</a:t>
            </a:r>
            <a:endParaRPr lang="en-US" sz="3200" dirty="0">
              <a:solidFill>
                <a:schemeClr val="bg1"/>
              </a:solidFill>
              <a:latin typeface="Charlemagne Std" panose="04020705060702020204" pitchFamily="82" charset="0"/>
            </a:endParaRPr>
          </a:p>
        </p:txBody>
      </p:sp>
      <p:sp>
        <p:nvSpPr>
          <p:cNvPr id="11" name="TextBox 10"/>
          <p:cNvSpPr txBox="1"/>
          <p:nvPr/>
        </p:nvSpPr>
        <p:spPr>
          <a:xfrm>
            <a:off x="3048000" y="230295"/>
            <a:ext cx="3048000" cy="584775"/>
          </a:xfrm>
          <a:prstGeom prst="rect">
            <a:avLst/>
          </a:prstGeom>
          <a:solidFill>
            <a:schemeClr val="tx1">
              <a:lumMod val="85000"/>
              <a:lumOff val="15000"/>
            </a:schemeClr>
          </a:solidFill>
          <a:ln>
            <a:solidFill>
              <a:srgbClr val="002060"/>
            </a:solidFill>
          </a:ln>
        </p:spPr>
        <p:txBody>
          <a:bodyPr wrap="square" rtlCol="0">
            <a:spAutoFit/>
          </a:bodyPr>
          <a:lstStyle/>
          <a:p>
            <a:pPr algn="ctr"/>
            <a:r>
              <a:rPr lang="en-US" sz="3200" dirty="0" smtClean="0">
                <a:solidFill>
                  <a:schemeClr val="bg1"/>
                </a:solidFill>
                <a:latin typeface="Charlemagne Std" panose="04020705060702020204" pitchFamily="82" charset="0"/>
              </a:rPr>
              <a:t>Section 362</a:t>
            </a:r>
            <a:endParaRPr lang="en-US" sz="3200" dirty="0">
              <a:solidFill>
                <a:schemeClr val="bg1"/>
              </a:solidFill>
              <a:latin typeface="Charlemagne Std" panose="04020705060702020204" pitchFamily="82" charset="0"/>
            </a:endParaRPr>
          </a:p>
        </p:txBody>
      </p:sp>
    </p:spTree>
    <p:extLst>
      <p:ext uri="{BB962C8B-B14F-4D97-AF65-F5344CB8AC3E}">
        <p14:creationId xmlns:p14="http://schemas.microsoft.com/office/powerpoint/2010/main" val="14808208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#1</a:t>
            </a:r>
          </a:p>
        </p:txBody>
      </p:sp>
      <p:sp>
        <p:nvSpPr>
          <p:cNvPr id="3" name="Content Placeholder 2"/>
          <p:cNvSpPr>
            <a:spLocks noGrp="1"/>
          </p:cNvSpPr>
          <p:nvPr>
            <p:ph idx="1"/>
          </p:nvPr>
        </p:nvSpPr>
        <p:spPr/>
        <p:txBody>
          <a:bodyPr/>
          <a:lstStyle/>
          <a:p>
            <a:pPr lvl="0"/>
            <a:r>
              <a:rPr lang="en-US" dirty="0"/>
              <a:t>Does the contribution by Dee qualify for non-recognition under Section 351?</a:t>
            </a:r>
          </a:p>
          <a:p>
            <a:pPr lvl="0"/>
            <a:r>
              <a:rPr lang="en-US" dirty="0"/>
              <a:t>Does the contribution by Christy qualify for non-recognition under Section 351?</a:t>
            </a:r>
          </a:p>
          <a:p>
            <a:endParaRPr lang="en-US" dirty="0"/>
          </a:p>
        </p:txBody>
      </p:sp>
      <p:sp>
        <p:nvSpPr>
          <p:cNvPr id="4" name="Slide Number Placeholder 3"/>
          <p:cNvSpPr>
            <a:spLocks noGrp="1"/>
          </p:cNvSpPr>
          <p:nvPr>
            <p:ph type="sldNum" sz="quarter" idx="12"/>
          </p:nvPr>
        </p:nvSpPr>
        <p:spPr/>
        <p:txBody>
          <a:bodyPr/>
          <a:lstStyle/>
          <a:p>
            <a:fld id="{777EDC73-4277-4D03-A159-88B8FAF3D64A}" type="slidenum">
              <a:rPr lang="en-US" smtClean="0"/>
              <a:pPr/>
              <a:t>3</a:t>
            </a:fld>
            <a:endParaRPr lang="en-US"/>
          </a:p>
        </p:txBody>
      </p:sp>
    </p:spTree>
    <p:extLst>
      <p:ext uri="{BB962C8B-B14F-4D97-AF65-F5344CB8AC3E}">
        <p14:creationId xmlns:p14="http://schemas.microsoft.com/office/powerpoint/2010/main" val="275430700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Built-in Losses</a:t>
            </a:r>
          </a:p>
        </p:txBody>
      </p:sp>
      <p:sp>
        <p:nvSpPr>
          <p:cNvPr id="3" name="Content Placeholder 2"/>
          <p:cNvSpPr>
            <a:spLocks noGrp="1"/>
          </p:cNvSpPr>
          <p:nvPr>
            <p:ph idx="1"/>
          </p:nvPr>
        </p:nvSpPr>
        <p:spPr/>
        <p:txBody>
          <a:bodyPr/>
          <a:lstStyle/>
          <a:p>
            <a:r>
              <a:rPr lang="en-US" dirty="0"/>
              <a:t>Section 362 (e) – if aggregate built-in loss</a:t>
            </a:r>
          </a:p>
          <a:p>
            <a:r>
              <a:rPr lang="en-US" dirty="0"/>
              <a:t>Section 362(e)(2) – Corporation’s aggregate adjusted bases of the property transferred shall not exceed the FMV of such property</a:t>
            </a:r>
          </a:p>
          <a:p>
            <a:endParaRPr lang="en-US" dirty="0"/>
          </a:p>
          <a:p>
            <a:r>
              <a:rPr lang="en-US" dirty="0"/>
              <a:t>Section 362(e)(2)(c) – election to adjust shareholder’s stock basis instead.</a:t>
            </a:r>
          </a:p>
        </p:txBody>
      </p:sp>
      <p:sp>
        <p:nvSpPr>
          <p:cNvPr id="4" name="Rectangle 3"/>
          <p:cNvSpPr/>
          <p:nvPr/>
        </p:nvSpPr>
        <p:spPr>
          <a:xfrm>
            <a:off x="4038600" y="1600200"/>
            <a:ext cx="1676400" cy="609600"/>
          </a:xfrm>
          <a:prstGeom prst="rect">
            <a:avLst/>
          </a:prstGeom>
          <a:solidFill>
            <a:srgbClr val="FFFF00">
              <a:alpha val="25882"/>
            </a:srgb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744871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Boot Example</a:t>
            </a:r>
            <a:endParaRPr lang="en-US" dirty="0"/>
          </a:p>
        </p:txBody>
      </p:sp>
      <p:sp>
        <p:nvSpPr>
          <p:cNvPr id="3" name="Content Placeholder 2"/>
          <p:cNvSpPr>
            <a:spLocks noGrp="1"/>
          </p:cNvSpPr>
          <p:nvPr>
            <p:ph idx="1"/>
          </p:nvPr>
        </p:nvSpPr>
        <p:spPr/>
        <p:txBody>
          <a:bodyPr/>
          <a:lstStyle/>
          <a:p>
            <a:r>
              <a:rPr lang="en-US" dirty="0"/>
              <a:t>Alex contributes property to </a:t>
            </a:r>
            <a:r>
              <a:rPr lang="en-US" dirty="0" err="1"/>
              <a:t>CorpM</a:t>
            </a:r>
            <a:r>
              <a:rPr lang="en-US" dirty="0"/>
              <a:t> with </a:t>
            </a:r>
            <a:r>
              <a:rPr lang="en-US" dirty="0" smtClean="0"/>
              <a:t>Basis of 40/FMV </a:t>
            </a:r>
            <a:r>
              <a:rPr lang="en-US" dirty="0"/>
              <a:t>of </a:t>
            </a:r>
            <a:r>
              <a:rPr lang="en-US" dirty="0" smtClean="0"/>
              <a:t>100.  </a:t>
            </a:r>
            <a:r>
              <a:rPr lang="en-US" dirty="0"/>
              <a:t>Receives shares worth $90 plus $10 cash.</a:t>
            </a:r>
          </a:p>
          <a:p>
            <a:endParaRPr lang="en-US" dirty="0"/>
          </a:p>
          <a:p>
            <a:r>
              <a:rPr lang="en-US" dirty="0"/>
              <a:t>Built-in Gain?  </a:t>
            </a:r>
            <a:r>
              <a:rPr lang="en-US" b="1" dirty="0">
                <a:solidFill>
                  <a:srgbClr val="C00000"/>
                </a:solidFill>
              </a:rPr>
              <a:t>$</a:t>
            </a:r>
            <a:r>
              <a:rPr lang="en-US" b="1" dirty="0" smtClean="0">
                <a:solidFill>
                  <a:srgbClr val="C00000"/>
                </a:solidFill>
              </a:rPr>
              <a:t>60 </a:t>
            </a:r>
            <a:r>
              <a:rPr lang="en-US" dirty="0" smtClean="0"/>
              <a:t>(Realized Gain)</a:t>
            </a:r>
            <a:endParaRPr lang="en-US" dirty="0"/>
          </a:p>
          <a:p>
            <a:endParaRPr lang="en-US" dirty="0"/>
          </a:p>
          <a:p>
            <a:r>
              <a:rPr lang="en-US" dirty="0"/>
              <a:t>Recognized Gain? </a:t>
            </a:r>
            <a:r>
              <a:rPr lang="en-US" b="1" dirty="0">
                <a:solidFill>
                  <a:srgbClr val="C00000"/>
                </a:solidFill>
              </a:rPr>
              <a:t> </a:t>
            </a:r>
            <a:r>
              <a:rPr lang="en-US" b="1" dirty="0" smtClean="0">
                <a:solidFill>
                  <a:srgbClr val="C00000"/>
                </a:solidFill>
              </a:rPr>
              <a:t>$10 </a:t>
            </a:r>
            <a:r>
              <a:rPr lang="en-US" dirty="0" smtClean="0"/>
              <a:t>(not </a:t>
            </a:r>
            <a:r>
              <a:rPr lang="en-US" dirty="0"/>
              <a:t>in excess of </a:t>
            </a:r>
            <a:r>
              <a:rPr lang="en-US" dirty="0" smtClean="0"/>
              <a:t>BOOT $10)</a:t>
            </a: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fld id="{777EDC73-4277-4D03-A159-88B8FAF3D64A}" type="slidenum">
              <a:rPr lang="en-US" smtClean="0"/>
              <a:pPr/>
              <a:t>31</a:t>
            </a:fld>
            <a:endParaRPr lang="en-US"/>
          </a:p>
        </p:txBody>
      </p:sp>
    </p:spTree>
    <p:extLst>
      <p:ext uri="{BB962C8B-B14F-4D97-AF65-F5344CB8AC3E}">
        <p14:creationId xmlns:p14="http://schemas.microsoft.com/office/powerpoint/2010/main" val="76347406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Boot Example </a:t>
            </a:r>
            <a:r>
              <a:rPr lang="en-US" dirty="0"/>
              <a:t>-- Basis</a:t>
            </a:r>
          </a:p>
        </p:txBody>
      </p:sp>
      <p:sp>
        <p:nvSpPr>
          <p:cNvPr id="3" name="Content Placeholder 2"/>
          <p:cNvSpPr>
            <a:spLocks noGrp="1"/>
          </p:cNvSpPr>
          <p:nvPr>
            <p:ph idx="1"/>
          </p:nvPr>
        </p:nvSpPr>
        <p:spPr/>
        <p:txBody>
          <a:bodyPr>
            <a:normAutofit fontScale="92500"/>
          </a:bodyPr>
          <a:lstStyle/>
          <a:p>
            <a:r>
              <a:rPr lang="en-US" dirty="0"/>
              <a:t>Alex’s basis in the </a:t>
            </a:r>
            <a:r>
              <a:rPr lang="en-US" dirty="0" err="1"/>
              <a:t>CorpM</a:t>
            </a:r>
            <a:r>
              <a:rPr lang="en-US" dirty="0"/>
              <a:t> stock:</a:t>
            </a:r>
          </a:p>
          <a:p>
            <a:endParaRPr lang="en-US" dirty="0"/>
          </a:p>
          <a:p>
            <a:r>
              <a:rPr lang="en-US" dirty="0"/>
              <a:t>Substitute Basis – Boot + Gain Recognized</a:t>
            </a:r>
          </a:p>
          <a:p>
            <a:endParaRPr lang="en-US" dirty="0"/>
          </a:p>
          <a:p>
            <a:r>
              <a:rPr lang="en-US" dirty="0"/>
              <a:t>$40 - $10 + $10 = </a:t>
            </a:r>
            <a:r>
              <a:rPr lang="en-US" dirty="0">
                <a:solidFill>
                  <a:srgbClr val="C00000"/>
                </a:solidFill>
              </a:rPr>
              <a:t>$40</a:t>
            </a:r>
          </a:p>
          <a:p>
            <a:endParaRPr lang="en-US" dirty="0"/>
          </a:p>
          <a:p>
            <a:r>
              <a:rPr lang="en-US" dirty="0"/>
              <a:t>How does that preserve $50 remaining built-in gain and not double-count $10 recognized gain?</a:t>
            </a:r>
          </a:p>
        </p:txBody>
      </p:sp>
      <p:sp>
        <p:nvSpPr>
          <p:cNvPr id="4" name="Slide Number Placeholder 3"/>
          <p:cNvSpPr>
            <a:spLocks noGrp="1"/>
          </p:cNvSpPr>
          <p:nvPr>
            <p:ph type="sldNum" sz="quarter" idx="12"/>
          </p:nvPr>
        </p:nvSpPr>
        <p:spPr/>
        <p:txBody>
          <a:bodyPr/>
          <a:lstStyle/>
          <a:p>
            <a:fld id="{777EDC73-4277-4D03-A159-88B8FAF3D64A}" type="slidenum">
              <a:rPr lang="en-US" smtClean="0"/>
              <a:pPr/>
              <a:t>32</a:t>
            </a:fld>
            <a:endParaRPr lang="en-US"/>
          </a:p>
        </p:txBody>
      </p:sp>
      <p:pic>
        <p:nvPicPr>
          <p:cNvPr id="5" name="Picture 4"/>
          <p:cNvPicPr>
            <a:picLocks noChangeAspect="1"/>
          </p:cNvPicPr>
          <p:nvPr/>
        </p:nvPicPr>
        <p:blipFill>
          <a:blip r:embed="rId2"/>
          <a:stretch>
            <a:fillRect/>
          </a:stretch>
        </p:blipFill>
        <p:spPr>
          <a:xfrm>
            <a:off x="381000" y="2438400"/>
            <a:ext cx="8143875" cy="1352550"/>
          </a:xfrm>
          <a:prstGeom prst="rect">
            <a:avLst/>
          </a:prstGeom>
        </p:spPr>
      </p:pic>
      <p:sp>
        <p:nvSpPr>
          <p:cNvPr id="6" name="Rounded Rectangle 5"/>
          <p:cNvSpPr/>
          <p:nvPr/>
        </p:nvSpPr>
        <p:spPr>
          <a:xfrm>
            <a:off x="3581400" y="3790950"/>
            <a:ext cx="762000" cy="552450"/>
          </a:xfrm>
          <a:prstGeom prst="roundRect">
            <a:avLst/>
          </a:prstGeom>
          <a:noFill/>
          <a:ln w="28575">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4027484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Alex’s </a:t>
            </a:r>
            <a:r>
              <a:rPr lang="en-US" dirty="0" err="1"/>
              <a:t>CorpM</a:t>
            </a:r>
            <a:r>
              <a:rPr lang="en-US" dirty="0"/>
              <a:t> stock is worth </a:t>
            </a:r>
            <a:r>
              <a:rPr lang="en-US" b="1" dirty="0">
                <a:solidFill>
                  <a:srgbClr val="C00000"/>
                </a:solidFill>
              </a:rPr>
              <a:t>$90</a:t>
            </a:r>
            <a:r>
              <a:rPr lang="en-US" dirty="0"/>
              <a:t>.</a:t>
            </a:r>
          </a:p>
          <a:p>
            <a:endParaRPr lang="en-US" dirty="0"/>
          </a:p>
          <a:p>
            <a:r>
              <a:rPr lang="en-US" dirty="0" smtClean="0"/>
              <a:t>40B/90FMV </a:t>
            </a:r>
            <a:r>
              <a:rPr lang="en-US" dirty="0"/>
              <a:t>– built-in gain of </a:t>
            </a:r>
            <a:r>
              <a:rPr lang="en-US" b="1" dirty="0">
                <a:solidFill>
                  <a:srgbClr val="C00000"/>
                </a:solidFill>
              </a:rPr>
              <a:t>$50</a:t>
            </a:r>
          </a:p>
        </p:txBody>
      </p:sp>
      <p:sp>
        <p:nvSpPr>
          <p:cNvPr id="4" name="Slide Number Placeholder 3"/>
          <p:cNvSpPr>
            <a:spLocks noGrp="1"/>
          </p:cNvSpPr>
          <p:nvPr>
            <p:ph type="sldNum" sz="quarter" idx="12"/>
          </p:nvPr>
        </p:nvSpPr>
        <p:spPr/>
        <p:txBody>
          <a:bodyPr/>
          <a:lstStyle/>
          <a:p>
            <a:fld id="{777EDC73-4277-4D03-A159-88B8FAF3D64A}" type="slidenum">
              <a:rPr lang="en-US" smtClean="0"/>
              <a:pPr/>
              <a:t>33</a:t>
            </a:fld>
            <a:endParaRPr lang="en-US"/>
          </a:p>
        </p:txBody>
      </p:sp>
    </p:spTree>
    <p:extLst>
      <p:ext uri="{BB962C8B-B14F-4D97-AF65-F5344CB8AC3E}">
        <p14:creationId xmlns:p14="http://schemas.microsoft.com/office/powerpoint/2010/main" val="23858564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CorpM’s</a:t>
            </a:r>
            <a:r>
              <a:rPr lang="en-US" dirty="0"/>
              <a:t> Basis?</a:t>
            </a:r>
          </a:p>
        </p:txBody>
      </p:sp>
      <p:sp>
        <p:nvSpPr>
          <p:cNvPr id="3" name="Content Placeholder 2"/>
          <p:cNvSpPr>
            <a:spLocks noGrp="1"/>
          </p:cNvSpPr>
          <p:nvPr>
            <p:ph idx="1"/>
          </p:nvPr>
        </p:nvSpPr>
        <p:spPr/>
        <p:txBody>
          <a:bodyPr/>
          <a:lstStyle/>
          <a:p>
            <a:r>
              <a:rPr lang="en-US" dirty="0"/>
              <a:t>Substitute Basis + Gain Recognized by </a:t>
            </a:r>
            <a:r>
              <a:rPr lang="en-US" dirty="0" err="1"/>
              <a:t>Sh’der</a:t>
            </a:r>
            <a:endParaRPr lang="en-US" dirty="0"/>
          </a:p>
          <a:p>
            <a:endParaRPr lang="en-US" dirty="0"/>
          </a:p>
          <a:p>
            <a:r>
              <a:rPr lang="en-US" dirty="0"/>
              <a:t>$40 + $10 = $50</a:t>
            </a:r>
          </a:p>
          <a:p>
            <a:endParaRPr lang="en-US" dirty="0"/>
          </a:p>
          <a:p>
            <a:r>
              <a:rPr lang="en-US" dirty="0"/>
              <a:t>Property is worth $100, so built-in gain of $50</a:t>
            </a:r>
          </a:p>
          <a:p>
            <a:endParaRPr lang="en-US" dirty="0"/>
          </a:p>
          <a:p>
            <a:r>
              <a:rPr lang="en-US" dirty="0" smtClean="0"/>
              <a:t>We preserve the gain</a:t>
            </a:r>
            <a:endParaRPr lang="en-US" dirty="0"/>
          </a:p>
        </p:txBody>
      </p:sp>
      <p:sp>
        <p:nvSpPr>
          <p:cNvPr id="4" name="Slide Number Placeholder 3"/>
          <p:cNvSpPr>
            <a:spLocks noGrp="1"/>
          </p:cNvSpPr>
          <p:nvPr>
            <p:ph type="sldNum" sz="quarter" idx="12"/>
          </p:nvPr>
        </p:nvSpPr>
        <p:spPr/>
        <p:txBody>
          <a:bodyPr/>
          <a:lstStyle/>
          <a:p>
            <a:fld id="{777EDC73-4277-4D03-A159-88B8FAF3D64A}" type="slidenum">
              <a:rPr lang="en-US" smtClean="0"/>
              <a:pPr/>
              <a:t>34</a:t>
            </a:fld>
            <a:endParaRPr lang="en-US"/>
          </a:p>
        </p:txBody>
      </p:sp>
      <p:pic>
        <p:nvPicPr>
          <p:cNvPr id="5" name="Picture 4"/>
          <p:cNvPicPr>
            <a:picLocks noChangeAspect="1"/>
          </p:cNvPicPr>
          <p:nvPr/>
        </p:nvPicPr>
        <p:blipFill>
          <a:blip r:embed="rId2"/>
          <a:stretch>
            <a:fillRect/>
          </a:stretch>
        </p:blipFill>
        <p:spPr>
          <a:xfrm>
            <a:off x="571500" y="1370013"/>
            <a:ext cx="8001000" cy="1409700"/>
          </a:xfrm>
          <a:prstGeom prst="rect">
            <a:avLst/>
          </a:prstGeom>
        </p:spPr>
      </p:pic>
      <p:sp>
        <p:nvSpPr>
          <p:cNvPr id="6" name="TextBox 5"/>
          <p:cNvSpPr txBox="1"/>
          <p:nvPr/>
        </p:nvSpPr>
        <p:spPr>
          <a:xfrm>
            <a:off x="4582510" y="5029200"/>
            <a:ext cx="2133600" cy="707886"/>
          </a:xfrm>
          <a:prstGeom prst="rect">
            <a:avLst/>
          </a:prstGeom>
          <a:solidFill>
            <a:schemeClr val="accent2">
              <a:lumMod val="75000"/>
            </a:schemeClr>
          </a:solidFill>
          <a:ln>
            <a:solidFill>
              <a:schemeClr val="bg2">
                <a:lumMod val="25000"/>
              </a:schemeClr>
            </a:solidFill>
          </a:ln>
        </p:spPr>
        <p:txBody>
          <a:bodyPr wrap="square" rtlCol="0">
            <a:spAutoFit/>
          </a:bodyPr>
          <a:lstStyle/>
          <a:p>
            <a:pPr algn="ctr"/>
            <a:r>
              <a:rPr lang="en-US" sz="4000" dirty="0" smtClean="0">
                <a:latin typeface="Charlemagne Std" panose="04020705060702020204" pitchFamily="82" charset="0"/>
              </a:rPr>
              <a:t>TWICE</a:t>
            </a:r>
            <a:endParaRPr lang="en-US" sz="4000" dirty="0">
              <a:latin typeface="Charlemagne Std" panose="04020705060702020204" pitchFamily="82" charset="0"/>
            </a:endParaRPr>
          </a:p>
        </p:txBody>
      </p:sp>
    </p:spTree>
    <p:extLst>
      <p:ext uri="{BB962C8B-B14F-4D97-AF65-F5344CB8AC3E}">
        <p14:creationId xmlns:p14="http://schemas.microsoft.com/office/powerpoint/2010/main" val="3129218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Loss Example</a:t>
            </a:r>
          </a:p>
        </p:txBody>
      </p:sp>
      <p:sp>
        <p:nvSpPr>
          <p:cNvPr id="3" name="Content Placeholder 2"/>
          <p:cNvSpPr>
            <a:spLocks noGrp="1"/>
          </p:cNvSpPr>
          <p:nvPr>
            <p:ph idx="1"/>
          </p:nvPr>
        </p:nvSpPr>
        <p:spPr/>
        <p:txBody>
          <a:bodyPr/>
          <a:lstStyle/>
          <a:p>
            <a:r>
              <a:rPr lang="en-US" dirty="0"/>
              <a:t>Alex’s property has FMV of $100 but Basis of $125.  </a:t>
            </a:r>
            <a:r>
              <a:rPr lang="en-US" dirty="0" smtClean="0"/>
              <a:t>(built-in loss of $25)</a:t>
            </a:r>
          </a:p>
          <a:p>
            <a:endParaRPr lang="en-US" dirty="0"/>
          </a:p>
          <a:p>
            <a:endParaRPr lang="en-US" dirty="0" smtClean="0"/>
          </a:p>
          <a:p>
            <a:r>
              <a:rPr lang="en-US" dirty="0" smtClean="0"/>
              <a:t>Receives </a:t>
            </a:r>
            <a:r>
              <a:rPr lang="en-US" dirty="0"/>
              <a:t>$90 worth of stock and $10 cash in 351 contribution.</a:t>
            </a:r>
          </a:p>
        </p:txBody>
      </p:sp>
      <p:sp>
        <p:nvSpPr>
          <p:cNvPr id="4" name="Slide Number Placeholder 3"/>
          <p:cNvSpPr>
            <a:spLocks noGrp="1"/>
          </p:cNvSpPr>
          <p:nvPr>
            <p:ph type="sldNum" sz="quarter" idx="12"/>
          </p:nvPr>
        </p:nvSpPr>
        <p:spPr/>
        <p:txBody>
          <a:bodyPr/>
          <a:lstStyle/>
          <a:p>
            <a:fld id="{777EDC73-4277-4D03-A159-88B8FAF3D64A}" type="slidenum">
              <a:rPr lang="en-US" smtClean="0"/>
              <a:pPr/>
              <a:t>35</a:t>
            </a:fld>
            <a:endParaRPr lang="en-US"/>
          </a:p>
        </p:txBody>
      </p:sp>
    </p:spTree>
    <p:extLst>
      <p:ext uri="{BB962C8B-B14F-4D97-AF65-F5344CB8AC3E}">
        <p14:creationId xmlns:p14="http://schemas.microsoft.com/office/powerpoint/2010/main" val="98569051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you recognize?</a:t>
            </a:r>
            <a:endParaRPr lang="en-US" dirty="0"/>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952500" y="2133600"/>
            <a:ext cx="7239000" cy="2862322"/>
          </a:xfrm>
          <a:prstGeom prst="rect">
            <a:avLst/>
          </a:prstGeom>
          <a:solidFill>
            <a:schemeClr val="bg2">
              <a:lumMod val="75000"/>
            </a:schemeClr>
          </a:solidFill>
          <a:ln w="76200">
            <a:solidFill>
              <a:schemeClr val="bg2">
                <a:lumMod val="25000"/>
              </a:schemeClr>
            </a:solidFill>
          </a:ln>
        </p:spPr>
        <p:txBody>
          <a:bodyPr wrap="square" rtlCol="0">
            <a:spAutoFit/>
          </a:bodyPr>
          <a:lstStyle/>
          <a:p>
            <a:pPr algn="ctr"/>
            <a:r>
              <a:rPr lang="en-US" sz="6000" dirty="0" smtClean="0">
                <a:latin typeface="Palatino Linotype" panose="02040502050505030304" pitchFamily="18" charset="0"/>
              </a:rPr>
              <a:t>GAIN TO THE EXTENT OF THE BOOT</a:t>
            </a:r>
            <a:endParaRPr lang="en-US" sz="6000" dirty="0">
              <a:latin typeface="Palatino Linotype" panose="02040502050505030304" pitchFamily="18" charset="0"/>
            </a:endParaRPr>
          </a:p>
        </p:txBody>
      </p:sp>
    </p:spTree>
    <p:extLst>
      <p:ext uri="{BB962C8B-B14F-4D97-AF65-F5344CB8AC3E}">
        <p14:creationId xmlns:p14="http://schemas.microsoft.com/office/powerpoint/2010/main" val="229010872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do you recognize?</a:t>
            </a:r>
            <a:endParaRPr lang="en-US" dirty="0"/>
          </a:p>
        </p:txBody>
      </p:sp>
      <p:sp>
        <p:nvSpPr>
          <p:cNvPr id="3" name="Content Placeholder 2"/>
          <p:cNvSpPr>
            <a:spLocks noGrp="1"/>
          </p:cNvSpPr>
          <p:nvPr>
            <p:ph idx="1"/>
          </p:nvPr>
        </p:nvSpPr>
        <p:spPr/>
        <p:txBody>
          <a:bodyPr/>
          <a:lstStyle/>
          <a:p>
            <a:endParaRPr lang="en-US" dirty="0"/>
          </a:p>
        </p:txBody>
      </p:sp>
      <p:sp>
        <p:nvSpPr>
          <p:cNvPr id="4" name="TextBox 3"/>
          <p:cNvSpPr txBox="1"/>
          <p:nvPr/>
        </p:nvSpPr>
        <p:spPr>
          <a:xfrm>
            <a:off x="952500" y="2133600"/>
            <a:ext cx="7239000" cy="2862322"/>
          </a:xfrm>
          <a:prstGeom prst="rect">
            <a:avLst/>
          </a:prstGeom>
          <a:solidFill>
            <a:schemeClr val="bg2">
              <a:lumMod val="75000"/>
            </a:schemeClr>
          </a:solidFill>
          <a:ln w="76200">
            <a:solidFill>
              <a:schemeClr val="bg2">
                <a:lumMod val="25000"/>
              </a:schemeClr>
            </a:solidFill>
          </a:ln>
        </p:spPr>
        <p:txBody>
          <a:bodyPr wrap="square" rtlCol="0">
            <a:spAutoFit/>
          </a:bodyPr>
          <a:lstStyle/>
          <a:p>
            <a:pPr algn="ctr"/>
            <a:r>
              <a:rPr lang="en-US" sz="6000" dirty="0" smtClean="0">
                <a:latin typeface="Palatino Linotype" panose="02040502050505030304" pitchFamily="18" charset="0"/>
              </a:rPr>
              <a:t>GAIN TO THE EXTENT OF THE BOOT</a:t>
            </a:r>
            <a:endParaRPr lang="en-US" sz="6000" dirty="0">
              <a:latin typeface="Palatino Linotype" panose="02040502050505030304" pitchFamily="18" charset="0"/>
            </a:endParaRPr>
          </a:p>
        </p:txBody>
      </p:sp>
      <p:sp>
        <p:nvSpPr>
          <p:cNvPr id="5" name="Oval 4"/>
          <p:cNvSpPr/>
          <p:nvPr/>
        </p:nvSpPr>
        <p:spPr>
          <a:xfrm>
            <a:off x="2057400" y="1828800"/>
            <a:ext cx="2057400" cy="1600200"/>
          </a:xfrm>
          <a:prstGeom prst="ellipse">
            <a:avLst/>
          </a:prstGeom>
          <a:solidFill>
            <a:srgbClr val="FFFF00">
              <a:alpha val="32941"/>
            </a:srgb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8292444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 Loss Recognized</a:t>
            </a:r>
          </a:p>
        </p:txBody>
      </p:sp>
      <p:sp>
        <p:nvSpPr>
          <p:cNvPr id="3" name="Content Placeholder 2"/>
          <p:cNvSpPr>
            <a:spLocks noGrp="1"/>
          </p:cNvSpPr>
          <p:nvPr>
            <p:ph idx="1"/>
          </p:nvPr>
        </p:nvSpPr>
        <p:spPr/>
        <p:txBody>
          <a:bodyPr/>
          <a:lstStyle/>
          <a:p>
            <a:r>
              <a:rPr lang="en-US" dirty="0"/>
              <a:t>Alex’s Basis</a:t>
            </a:r>
            <a:r>
              <a:rPr lang="en-US" dirty="0" smtClean="0"/>
              <a:t>? (358)</a:t>
            </a:r>
            <a:endParaRPr lang="en-US" dirty="0"/>
          </a:p>
          <a:p>
            <a:endParaRPr lang="en-US" dirty="0"/>
          </a:p>
          <a:p>
            <a:r>
              <a:rPr lang="en-US" dirty="0"/>
              <a:t>Substitute Basis – BOOT + Gain Recognized</a:t>
            </a:r>
          </a:p>
          <a:p>
            <a:endParaRPr lang="en-US" dirty="0"/>
          </a:p>
          <a:p>
            <a:r>
              <a:rPr lang="en-US" dirty="0"/>
              <a:t>$125-10 + 0 = $115</a:t>
            </a:r>
          </a:p>
          <a:p>
            <a:endParaRPr lang="en-US" dirty="0"/>
          </a:p>
          <a:p>
            <a:r>
              <a:rPr lang="en-US" dirty="0"/>
              <a:t>Stock is worth $90 – built-in loss of $25</a:t>
            </a:r>
          </a:p>
        </p:txBody>
      </p:sp>
      <p:sp>
        <p:nvSpPr>
          <p:cNvPr id="4" name="Slide Number Placeholder 3"/>
          <p:cNvSpPr>
            <a:spLocks noGrp="1"/>
          </p:cNvSpPr>
          <p:nvPr>
            <p:ph type="sldNum" sz="quarter" idx="12"/>
          </p:nvPr>
        </p:nvSpPr>
        <p:spPr/>
        <p:txBody>
          <a:bodyPr/>
          <a:lstStyle/>
          <a:p>
            <a:fld id="{777EDC73-4277-4D03-A159-88B8FAF3D64A}" type="slidenum">
              <a:rPr lang="en-US" smtClean="0"/>
              <a:pPr/>
              <a:t>38</a:t>
            </a:fld>
            <a:endParaRPr lang="en-US"/>
          </a:p>
        </p:txBody>
      </p:sp>
      <p:pic>
        <p:nvPicPr>
          <p:cNvPr id="5" name="Picture 4"/>
          <p:cNvPicPr>
            <a:picLocks noChangeAspect="1"/>
          </p:cNvPicPr>
          <p:nvPr/>
        </p:nvPicPr>
        <p:blipFill>
          <a:blip r:embed="rId2"/>
          <a:stretch>
            <a:fillRect/>
          </a:stretch>
        </p:blipFill>
        <p:spPr>
          <a:xfrm>
            <a:off x="381000" y="2438400"/>
            <a:ext cx="8143875" cy="1352550"/>
          </a:xfrm>
          <a:prstGeom prst="rect">
            <a:avLst/>
          </a:prstGeom>
        </p:spPr>
      </p:pic>
      <p:sp>
        <p:nvSpPr>
          <p:cNvPr id="6" name="Oval 5"/>
          <p:cNvSpPr/>
          <p:nvPr/>
        </p:nvSpPr>
        <p:spPr>
          <a:xfrm>
            <a:off x="2895600" y="333677"/>
            <a:ext cx="1447800" cy="1175242"/>
          </a:xfrm>
          <a:prstGeom prst="ellipse">
            <a:avLst/>
          </a:prstGeom>
          <a:solidFill>
            <a:srgbClr val="FFFF00">
              <a:alpha val="32941"/>
            </a:srgbClr>
          </a:solidFill>
          <a:ln>
            <a:solidFill>
              <a:schemeClr val="bg2">
                <a:lumMod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344817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Do we preserve the loss </a:t>
            </a:r>
          </a:p>
          <a:p>
            <a:endParaRPr lang="en-US" dirty="0"/>
          </a:p>
          <a:p>
            <a:endParaRPr lang="en-US" dirty="0" smtClean="0"/>
          </a:p>
          <a:p>
            <a:endParaRPr lang="en-US" dirty="0"/>
          </a:p>
          <a:p>
            <a:r>
              <a:rPr lang="en-US" dirty="0" smtClean="0"/>
              <a:t>OR</a:t>
            </a:r>
          </a:p>
        </p:txBody>
      </p:sp>
      <p:sp>
        <p:nvSpPr>
          <p:cNvPr id="4" name="TextBox 3"/>
          <p:cNvSpPr txBox="1"/>
          <p:nvPr/>
        </p:nvSpPr>
        <p:spPr>
          <a:xfrm>
            <a:off x="1447800" y="2667000"/>
            <a:ext cx="2133600" cy="707886"/>
          </a:xfrm>
          <a:prstGeom prst="rect">
            <a:avLst/>
          </a:prstGeom>
          <a:solidFill>
            <a:schemeClr val="accent2">
              <a:lumMod val="60000"/>
              <a:lumOff val="40000"/>
            </a:schemeClr>
          </a:solidFill>
          <a:ln>
            <a:solidFill>
              <a:schemeClr val="bg2">
                <a:lumMod val="25000"/>
              </a:schemeClr>
            </a:solidFill>
          </a:ln>
        </p:spPr>
        <p:txBody>
          <a:bodyPr wrap="square" rtlCol="0">
            <a:spAutoFit/>
          </a:bodyPr>
          <a:lstStyle/>
          <a:p>
            <a:pPr algn="ctr"/>
            <a:r>
              <a:rPr lang="en-US" sz="4000" dirty="0" smtClean="0">
                <a:latin typeface="Charlemagne Std" panose="04020705060702020204" pitchFamily="82" charset="0"/>
              </a:rPr>
              <a:t>ONCE</a:t>
            </a:r>
            <a:endParaRPr lang="en-US" sz="4000" dirty="0">
              <a:latin typeface="Charlemagne Std" panose="04020705060702020204" pitchFamily="82" charset="0"/>
            </a:endParaRPr>
          </a:p>
        </p:txBody>
      </p:sp>
      <p:sp>
        <p:nvSpPr>
          <p:cNvPr id="5" name="TextBox 4"/>
          <p:cNvSpPr txBox="1"/>
          <p:nvPr/>
        </p:nvSpPr>
        <p:spPr>
          <a:xfrm>
            <a:off x="1447800" y="5181600"/>
            <a:ext cx="2133600" cy="707886"/>
          </a:xfrm>
          <a:prstGeom prst="rect">
            <a:avLst/>
          </a:prstGeom>
          <a:solidFill>
            <a:schemeClr val="accent2">
              <a:lumMod val="75000"/>
            </a:schemeClr>
          </a:solidFill>
          <a:ln>
            <a:solidFill>
              <a:schemeClr val="bg2">
                <a:lumMod val="25000"/>
              </a:schemeClr>
            </a:solidFill>
          </a:ln>
        </p:spPr>
        <p:txBody>
          <a:bodyPr wrap="square" rtlCol="0">
            <a:spAutoFit/>
          </a:bodyPr>
          <a:lstStyle/>
          <a:p>
            <a:pPr algn="ctr"/>
            <a:r>
              <a:rPr lang="en-US" sz="4000" dirty="0" smtClean="0">
                <a:latin typeface="Charlemagne Std" panose="04020705060702020204" pitchFamily="82" charset="0"/>
              </a:rPr>
              <a:t>TWICE</a:t>
            </a:r>
            <a:endParaRPr lang="en-US" sz="4000" dirty="0">
              <a:latin typeface="Charlemagne Std" panose="04020705060702020204" pitchFamily="82" charset="0"/>
            </a:endParaRPr>
          </a:p>
        </p:txBody>
      </p:sp>
    </p:spTree>
    <p:extLst>
      <p:ext uri="{BB962C8B-B14F-4D97-AF65-F5344CB8AC3E}">
        <p14:creationId xmlns:p14="http://schemas.microsoft.com/office/powerpoint/2010/main" val="42489838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Problem Set #2, Question 2</a:t>
            </a:r>
          </a:p>
        </p:txBody>
      </p:sp>
      <p:sp>
        <p:nvSpPr>
          <p:cNvPr id="3" name="Content Placeholder 2"/>
          <p:cNvSpPr>
            <a:spLocks noGrp="1"/>
          </p:cNvSpPr>
          <p:nvPr>
            <p:ph idx="1"/>
          </p:nvPr>
        </p:nvSpPr>
        <p:spPr>
          <a:xfrm>
            <a:off x="457200" y="1600200"/>
            <a:ext cx="8534400" cy="4525963"/>
          </a:xfrm>
        </p:spPr>
        <p:txBody>
          <a:bodyPr>
            <a:normAutofit/>
          </a:bodyPr>
          <a:lstStyle/>
          <a:p>
            <a:pPr lvl="0">
              <a:buNone/>
            </a:pPr>
            <a:endParaRPr lang="en-US" dirty="0"/>
          </a:p>
          <a:p>
            <a:pPr lvl="0">
              <a:buNone/>
            </a:pPr>
            <a:r>
              <a:rPr lang="en-US" dirty="0"/>
              <a:t>				Christy		Dee</a:t>
            </a:r>
          </a:p>
          <a:p>
            <a:pPr lvl="0">
              <a:buNone/>
            </a:pPr>
            <a:r>
              <a:rPr lang="en-US" dirty="0"/>
              <a:t>			</a:t>
            </a:r>
          </a:p>
          <a:p>
            <a:pPr>
              <a:buNone/>
            </a:pPr>
            <a:endParaRPr lang="en-US" dirty="0"/>
          </a:p>
        </p:txBody>
      </p:sp>
      <p:sp>
        <p:nvSpPr>
          <p:cNvPr id="4" name="Slide Number Placeholder 3"/>
          <p:cNvSpPr>
            <a:spLocks noGrp="1"/>
          </p:cNvSpPr>
          <p:nvPr>
            <p:ph type="sldNum" sz="quarter" idx="12"/>
          </p:nvPr>
        </p:nvSpPr>
        <p:spPr/>
        <p:txBody>
          <a:bodyPr/>
          <a:lstStyle/>
          <a:p>
            <a:fld id="{5EAB0AA5-51CC-4FFC-9BB5-674B262D4934}" type="slidenum">
              <a:rPr lang="en-US" sz="3200" smtClean="0"/>
              <a:pPr/>
              <a:t>4</a:t>
            </a:fld>
            <a:endParaRPr lang="en-US" sz="3200" dirty="0"/>
          </a:p>
        </p:txBody>
      </p:sp>
      <p:sp>
        <p:nvSpPr>
          <p:cNvPr id="5" name="Rectangle 4"/>
          <p:cNvSpPr/>
          <p:nvPr/>
        </p:nvSpPr>
        <p:spPr>
          <a:xfrm>
            <a:off x="4343400" y="4648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veggie</a:t>
            </a:r>
          </a:p>
        </p:txBody>
      </p:sp>
      <p:cxnSp>
        <p:nvCxnSpPr>
          <p:cNvPr id="7" name="Straight Arrow Connector 6"/>
          <p:cNvCxnSpPr/>
          <p:nvPr/>
        </p:nvCxnSpPr>
        <p:spPr>
          <a:xfrm>
            <a:off x="3429000" y="4876800"/>
            <a:ext cx="609600" cy="1524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5428592" y="2923080"/>
            <a:ext cx="1010307" cy="2102233"/>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V="1">
            <a:off x="3314700" y="3543300"/>
            <a:ext cx="1219200" cy="8382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5257800" y="3104274"/>
            <a:ext cx="838200" cy="146378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2667000" y="4114800"/>
            <a:ext cx="15240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828800" y="3581400"/>
            <a:ext cx="1295400" cy="646331"/>
          </a:xfrm>
          <a:prstGeom prst="rect">
            <a:avLst/>
          </a:prstGeom>
          <a:solidFill>
            <a:schemeClr val="tx2">
              <a:lumMod val="20000"/>
              <a:lumOff val="80000"/>
            </a:schemeClr>
          </a:solidFill>
          <a:ln>
            <a:solidFill>
              <a:schemeClr val="tx1"/>
            </a:solidFill>
          </a:ln>
        </p:spPr>
        <p:txBody>
          <a:bodyPr wrap="square" rtlCol="0">
            <a:spAutoFit/>
          </a:bodyPr>
          <a:lstStyle/>
          <a:p>
            <a:r>
              <a:rPr lang="en-US" dirty="0" smtClean="0"/>
              <a:t>Building 50k/100k</a:t>
            </a:r>
            <a:endParaRPr lang="en-US" dirty="0"/>
          </a:p>
        </p:txBody>
      </p:sp>
      <p:sp>
        <p:nvSpPr>
          <p:cNvPr id="14" name="TextBox 13"/>
          <p:cNvSpPr txBox="1"/>
          <p:nvPr/>
        </p:nvSpPr>
        <p:spPr>
          <a:xfrm>
            <a:off x="6400800" y="3597193"/>
            <a:ext cx="1295400" cy="646331"/>
          </a:xfrm>
          <a:prstGeom prst="rect">
            <a:avLst/>
          </a:prstGeom>
          <a:solidFill>
            <a:schemeClr val="tx2">
              <a:lumMod val="20000"/>
              <a:lumOff val="80000"/>
            </a:schemeClr>
          </a:solidFill>
          <a:ln>
            <a:solidFill>
              <a:schemeClr val="tx1"/>
            </a:solidFill>
          </a:ln>
        </p:spPr>
        <p:txBody>
          <a:bodyPr wrap="square" rtlCol="0">
            <a:spAutoFit/>
          </a:bodyPr>
          <a:lstStyle/>
          <a:p>
            <a:r>
              <a:rPr lang="en-US" dirty="0" smtClean="0"/>
              <a:t>Services 100k</a:t>
            </a:r>
            <a:endParaRPr lang="en-US" dirty="0"/>
          </a:p>
        </p:txBody>
      </p:sp>
      <p:sp>
        <p:nvSpPr>
          <p:cNvPr id="10" name="TextBox 9"/>
          <p:cNvSpPr txBox="1"/>
          <p:nvPr/>
        </p:nvSpPr>
        <p:spPr>
          <a:xfrm>
            <a:off x="3810000" y="3105643"/>
            <a:ext cx="990600"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100 shares</a:t>
            </a:r>
            <a:endParaRPr lang="en-US" dirty="0"/>
          </a:p>
        </p:txBody>
      </p:sp>
      <p:sp>
        <p:nvSpPr>
          <p:cNvPr id="17" name="TextBox 16"/>
          <p:cNvSpPr txBox="1"/>
          <p:nvPr/>
        </p:nvSpPr>
        <p:spPr>
          <a:xfrm>
            <a:off x="4800600" y="3105642"/>
            <a:ext cx="990600"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200 shares</a:t>
            </a:r>
            <a:endParaRPr lang="en-US" dirty="0"/>
          </a:p>
        </p:txBody>
      </p:sp>
      <p:sp>
        <p:nvSpPr>
          <p:cNvPr id="15" name="TextBox 14"/>
          <p:cNvSpPr txBox="1"/>
          <p:nvPr/>
        </p:nvSpPr>
        <p:spPr>
          <a:xfrm>
            <a:off x="6400800" y="4340156"/>
            <a:ext cx="1295400" cy="646331"/>
          </a:xfrm>
          <a:prstGeom prst="rect">
            <a:avLst/>
          </a:prstGeom>
          <a:solidFill>
            <a:schemeClr val="tx2">
              <a:lumMod val="20000"/>
              <a:lumOff val="80000"/>
            </a:schemeClr>
          </a:solidFill>
          <a:ln>
            <a:solidFill>
              <a:schemeClr val="tx1"/>
            </a:solidFill>
          </a:ln>
        </p:spPr>
        <p:txBody>
          <a:bodyPr wrap="square" rtlCol="0">
            <a:spAutoFit/>
          </a:bodyPr>
          <a:lstStyle/>
          <a:p>
            <a:r>
              <a:rPr lang="en-US" dirty="0" smtClean="0"/>
              <a:t>Equipment 50k/100k</a:t>
            </a:r>
            <a:endParaRPr lang="en-US" dirty="0"/>
          </a:p>
        </p:txBody>
      </p:sp>
    </p:spTree>
    <p:extLst>
      <p:ext uri="{BB962C8B-B14F-4D97-AF65-F5344CB8AC3E}">
        <p14:creationId xmlns:p14="http://schemas.microsoft.com/office/powerpoint/2010/main" val="33574481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Do we preserve the loss </a:t>
            </a:r>
          </a:p>
          <a:p>
            <a:endParaRPr lang="en-US" dirty="0"/>
          </a:p>
          <a:p>
            <a:endParaRPr lang="en-US" dirty="0" smtClean="0"/>
          </a:p>
          <a:p>
            <a:endParaRPr lang="en-US" dirty="0"/>
          </a:p>
          <a:p>
            <a:r>
              <a:rPr lang="en-US" dirty="0" smtClean="0"/>
              <a:t>OR</a:t>
            </a:r>
          </a:p>
        </p:txBody>
      </p:sp>
      <p:sp>
        <p:nvSpPr>
          <p:cNvPr id="4" name="TextBox 3"/>
          <p:cNvSpPr txBox="1"/>
          <p:nvPr/>
        </p:nvSpPr>
        <p:spPr>
          <a:xfrm>
            <a:off x="1447800" y="2667000"/>
            <a:ext cx="2133600" cy="707886"/>
          </a:xfrm>
          <a:prstGeom prst="rect">
            <a:avLst/>
          </a:prstGeom>
          <a:solidFill>
            <a:schemeClr val="accent2">
              <a:lumMod val="60000"/>
              <a:lumOff val="40000"/>
            </a:schemeClr>
          </a:solidFill>
          <a:ln>
            <a:solidFill>
              <a:schemeClr val="bg2">
                <a:lumMod val="25000"/>
              </a:schemeClr>
            </a:solidFill>
          </a:ln>
        </p:spPr>
        <p:txBody>
          <a:bodyPr wrap="square" rtlCol="0">
            <a:spAutoFit/>
          </a:bodyPr>
          <a:lstStyle/>
          <a:p>
            <a:pPr algn="ctr"/>
            <a:r>
              <a:rPr lang="en-US" sz="4000" dirty="0" smtClean="0">
                <a:latin typeface="Charlemagne Std" panose="04020705060702020204" pitchFamily="82" charset="0"/>
              </a:rPr>
              <a:t>ONCE</a:t>
            </a:r>
            <a:endParaRPr lang="en-US" sz="4000" dirty="0">
              <a:latin typeface="Charlemagne Std" panose="04020705060702020204" pitchFamily="82" charset="0"/>
            </a:endParaRPr>
          </a:p>
        </p:txBody>
      </p:sp>
      <p:sp>
        <p:nvSpPr>
          <p:cNvPr id="5" name="TextBox 4"/>
          <p:cNvSpPr txBox="1"/>
          <p:nvPr/>
        </p:nvSpPr>
        <p:spPr>
          <a:xfrm>
            <a:off x="1447800" y="5181600"/>
            <a:ext cx="2133600" cy="707886"/>
          </a:xfrm>
          <a:prstGeom prst="rect">
            <a:avLst/>
          </a:prstGeom>
          <a:solidFill>
            <a:schemeClr val="accent2">
              <a:lumMod val="75000"/>
            </a:schemeClr>
          </a:solidFill>
          <a:ln>
            <a:solidFill>
              <a:schemeClr val="bg2">
                <a:lumMod val="25000"/>
              </a:schemeClr>
            </a:solidFill>
          </a:ln>
        </p:spPr>
        <p:txBody>
          <a:bodyPr wrap="square" rtlCol="0">
            <a:spAutoFit/>
          </a:bodyPr>
          <a:lstStyle/>
          <a:p>
            <a:pPr algn="ctr"/>
            <a:r>
              <a:rPr lang="en-US" sz="4000" dirty="0" smtClean="0">
                <a:latin typeface="Charlemagne Std" panose="04020705060702020204" pitchFamily="82" charset="0"/>
              </a:rPr>
              <a:t>TWICE</a:t>
            </a:r>
            <a:endParaRPr lang="en-US" sz="4000" dirty="0">
              <a:latin typeface="Charlemagne Std" panose="04020705060702020204" pitchFamily="82" charset="0"/>
            </a:endParaRPr>
          </a:p>
        </p:txBody>
      </p:sp>
      <p:pic>
        <p:nvPicPr>
          <p:cNvPr id="1026" name="Picture 2" descr="Image result for check m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00600" y="2286000"/>
            <a:ext cx="990601" cy="990601"/>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rot="19343605">
            <a:off x="4742454" y="3029452"/>
            <a:ext cx="3810000" cy="1219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latin typeface="Charlemagne Std" panose="04020705060702020204" pitchFamily="82" charset="0"/>
              </a:rPr>
              <a:t>But where?</a:t>
            </a:r>
            <a:endParaRPr lang="en-US" sz="3600" dirty="0">
              <a:latin typeface="Charlemagne Std" panose="04020705060702020204" pitchFamily="82" charset="0"/>
            </a:endParaRPr>
          </a:p>
        </p:txBody>
      </p:sp>
    </p:spTree>
    <p:extLst>
      <p:ext uri="{BB962C8B-B14F-4D97-AF65-F5344CB8AC3E}">
        <p14:creationId xmlns:p14="http://schemas.microsoft.com/office/powerpoint/2010/main" val="308264340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Default Rule:</a:t>
            </a:r>
            <a:endParaRPr lang="en-US" dirty="0"/>
          </a:p>
        </p:txBody>
      </p:sp>
      <p:sp>
        <p:nvSpPr>
          <p:cNvPr id="3" name="Content Placeholder 2"/>
          <p:cNvSpPr>
            <a:spLocks noGrp="1"/>
          </p:cNvSpPr>
          <p:nvPr>
            <p:ph idx="1"/>
          </p:nvPr>
        </p:nvSpPr>
        <p:spPr/>
        <p:txBody>
          <a:bodyPr/>
          <a:lstStyle/>
          <a:p>
            <a:r>
              <a:rPr lang="en-US" dirty="0" smtClean="0"/>
              <a:t>Preserve the loss in shareholder’s basis in her shares</a:t>
            </a:r>
            <a:endParaRPr lang="en-US" dirty="0"/>
          </a:p>
        </p:txBody>
      </p:sp>
    </p:spTree>
    <p:extLst>
      <p:ext uri="{BB962C8B-B14F-4D97-AF65-F5344CB8AC3E}">
        <p14:creationId xmlns:p14="http://schemas.microsoft.com/office/powerpoint/2010/main" val="61800210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Normally – Corporation’s Basis in Property Received (362)</a:t>
            </a:r>
            <a:endParaRPr lang="en-US" dirty="0"/>
          </a:p>
        </p:txBody>
      </p:sp>
      <p:pic>
        <p:nvPicPr>
          <p:cNvPr id="4" name="Content Placeholder 3"/>
          <p:cNvPicPr>
            <a:picLocks noGrp="1" noChangeAspect="1"/>
          </p:cNvPicPr>
          <p:nvPr>
            <p:ph idx="1"/>
          </p:nvPr>
        </p:nvPicPr>
        <p:blipFill>
          <a:blip r:embed="rId2"/>
          <a:stretch>
            <a:fillRect/>
          </a:stretch>
        </p:blipFill>
        <p:spPr>
          <a:xfrm>
            <a:off x="571500" y="2209800"/>
            <a:ext cx="8001000" cy="1409700"/>
          </a:xfrm>
          <a:prstGeom prst="rect">
            <a:avLst/>
          </a:prstGeom>
        </p:spPr>
      </p:pic>
    </p:spTree>
    <p:extLst>
      <p:ext uri="{BB962C8B-B14F-4D97-AF65-F5344CB8AC3E}">
        <p14:creationId xmlns:p14="http://schemas.microsoft.com/office/powerpoint/2010/main" val="30845153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If an AGGREGATE BUILT-IN LOSS</a:t>
            </a:r>
            <a:endParaRPr lang="en-US" dirty="0"/>
          </a:p>
        </p:txBody>
      </p:sp>
      <p:sp>
        <p:nvSpPr>
          <p:cNvPr id="3" name="Content Placeholder 2"/>
          <p:cNvSpPr>
            <a:spLocks noGrp="1"/>
          </p:cNvSpPr>
          <p:nvPr>
            <p:ph idx="1"/>
          </p:nvPr>
        </p:nvSpPr>
        <p:spPr>
          <a:xfrm>
            <a:off x="430924" y="1295400"/>
            <a:ext cx="8229600" cy="4525963"/>
          </a:xfrm>
        </p:spPr>
        <p:txBody>
          <a:bodyPr>
            <a:normAutofit/>
          </a:bodyPr>
          <a:lstStyle/>
          <a:p>
            <a:r>
              <a:rPr lang="en-US" dirty="0" smtClean="0"/>
              <a:t>Section </a:t>
            </a:r>
            <a:r>
              <a:rPr lang="en-US" dirty="0"/>
              <a:t>362(e)(2) – if the transferee’s aggregate basis in the property transferred by a given transferor in a </a:t>
            </a:r>
            <a:r>
              <a:rPr lang="en-US" dirty="0" smtClean="0"/>
              <a:t>section </a:t>
            </a:r>
            <a:r>
              <a:rPr lang="en-US" dirty="0"/>
              <a:t>351 transaction exceeds the aggregate fair market value of such property immediately after the transaction, then the </a:t>
            </a:r>
            <a:r>
              <a:rPr lang="en-US" dirty="0" smtClean="0"/>
              <a:t>transferee’s </a:t>
            </a:r>
            <a:r>
              <a:rPr lang="en-US" dirty="0"/>
              <a:t>basis must be reduced by the excess.</a:t>
            </a:r>
          </a:p>
          <a:p>
            <a:pPr lvl="1"/>
            <a:r>
              <a:rPr lang="en-US" dirty="0" err="1"/>
              <a:t>CorpM’s</a:t>
            </a:r>
            <a:r>
              <a:rPr lang="en-US" dirty="0"/>
              <a:t> Basis = $</a:t>
            </a:r>
            <a:r>
              <a:rPr lang="en-US" dirty="0" smtClean="0"/>
              <a:t>100  ($125 – 25)</a:t>
            </a:r>
            <a:endParaRPr lang="en-US" dirty="0"/>
          </a:p>
          <a:p>
            <a:endParaRPr lang="en-US" dirty="0"/>
          </a:p>
        </p:txBody>
      </p:sp>
      <p:sp>
        <p:nvSpPr>
          <p:cNvPr id="4" name="Slide Number Placeholder 3"/>
          <p:cNvSpPr>
            <a:spLocks noGrp="1"/>
          </p:cNvSpPr>
          <p:nvPr>
            <p:ph type="sldNum" sz="quarter" idx="12"/>
          </p:nvPr>
        </p:nvSpPr>
        <p:spPr/>
        <p:txBody>
          <a:bodyPr/>
          <a:lstStyle/>
          <a:p>
            <a:fld id="{777EDC73-4277-4D03-A159-88B8FAF3D64A}" type="slidenum">
              <a:rPr lang="en-US" smtClean="0"/>
              <a:pPr/>
              <a:t>43</a:t>
            </a:fld>
            <a:endParaRPr lang="en-US"/>
          </a:p>
        </p:txBody>
      </p:sp>
      <p:sp>
        <p:nvSpPr>
          <p:cNvPr id="7" name="TextBox 6"/>
          <p:cNvSpPr txBox="1"/>
          <p:nvPr/>
        </p:nvSpPr>
        <p:spPr>
          <a:xfrm>
            <a:off x="76200" y="5603938"/>
            <a:ext cx="3048000" cy="954107"/>
          </a:xfrm>
          <a:prstGeom prst="rect">
            <a:avLst/>
          </a:prstGeom>
          <a:solidFill>
            <a:schemeClr val="tx2">
              <a:lumMod val="20000"/>
              <a:lumOff val="80000"/>
            </a:schemeClr>
          </a:solidFill>
          <a:ln>
            <a:solidFill>
              <a:srgbClr val="002060"/>
            </a:solidFill>
          </a:ln>
        </p:spPr>
        <p:txBody>
          <a:bodyPr wrap="square" rtlCol="0">
            <a:spAutoFit/>
          </a:bodyPr>
          <a:lstStyle/>
          <a:p>
            <a:pPr algn="ctr"/>
            <a:r>
              <a:rPr lang="en-US" sz="2800" dirty="0" smtClean="0">
                <a:latin typeface="Charlemagne Std" panose="04020705060702020204" pitchFamily="82" charset="0"/>
              </a:rPr>
              <a:t>SUBSTITUTE BASIS</a:t>
            </a:r>
            <a:endParaRPr lang="en-US" sz="2800" dirty="0">
              <a:latin typeface="Charlemagne Std" panose="04020705060702020204" pitchFamily="82" charset="0"/>
            </a:endParaRPr>
          </a:p>
        </p:txBody>
      </p:sp>
      <p:sp>
        <p:nvSpPr>
          <p:cNvPr id="8" name="Minus 7"/>
          <p:cNvSpPr/>
          <p:nvPr/>
        </p:nvSpPr>
        <p:spPr>
          <a:xfrm>
            <a:off x="6295202" y="5733457"/>
            <a:ext cx="574457" cy="715813"/>
          </a:xfrm>
          <a:prstGeom prst="mathMin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3689379" y="5676881"/>
            <a:ext cx="2575034" cy="830997"/>
          </a:xfrm>
          <a:prstGeom prst="rect">
            <a:avLst/>
          </a:prstGeom>
          <a:solidFill>
            <a:schemeClr val="accent2">
              <a:lumMod val="40000"/>
              <a:lumOff val="60000"/>
            </a:schemeClr>
          </a:solidFill>
          <a:ln>
            <a:solidFill>
              <a:srgbClr val="C00000"/>
            </a:solidFill>
          </a:ln>
        </p:spPr>
        <p:txBody>
          <a:bodyPr wrap="square" rtlCol="0">
            <a:spAutoFit/>
          </a:bodyPr>
          <a:lstStyle/>
          <a:p>
            <a:pPr algn="ctr"/>
            <a:r>
              <a:rPr lang="en-US" sz="2400" dirty="0" smtClean="0">
                <a:latin typeface="Charlemagne Std" panose="04020705060702020204" pitchFamily="82" charset="0"/>
              </a:rPr>
              <a:t>Gain recognized</a:t>
            </a:r>
            <a:endParaRPr lang="en-US" sz="2400" dirty="0">
              <a:latin typeface="Charlemagne Std" panose="04020705060702020204" pitchFamily="82" charset="0"/>
            </a:endParaRPr>
          </a:p>
        </p:txBody>
      </p:sp>
      <p:sp>
        <p:nvSpPr>
          <p:cNvPr id="10" name="TextBox 9"/>
          <p:cNvSpPr txBox="1"/>
          <p:nvPr/>
        </p:nvSpPr>
        <p:spPr>
          <a:xfrm>
            <a:off x="6910879" y="5675866"/>
            <a:ext cx="2104369" cy="830997"/>
          </a:xfrm>
          <a:prstGeom prst="rect">
            <a:avLst/>
          </a:prstGeom>
          <a:solidFill>
            <a:schemeClr val="accent4">
              <a:lumMod val="40000"/>
              <a:lumOff val="60000"/>
            </a:schemeClr>
          </a:solidFill>
          <a:ln>
            <a:solidFill>
              <a:schemeClr val="bg2">
                <a:lumMod val="25000"/>
              </a:schemeClr>
            </a:solidFill>
          </a:ln>
        </p:spPr>
        <p:txBody>
          <a:bodyPr wrap="square" rtlCol="0">
            <a:spAutoFit/>
          </a:bodyPr>
          <a:lstStyle/>
          <a:p>
            <a:pPr algn="ctr"/>
            <a:r>
              <a:rPr lang="en-US" sz="2400" dirty="0" smtClean="0">
                <a:latin typeface="Charlemagne Std" panose="04020705060702020204" pitchFamily="82" charset="0"/>
              </a:rPr>
              <a:t>Excess basis</a:t>
            </a:r>
            <a:endParaRPr lang="en-US" sz="2400" dirty="0">
              <a:latin typeface="Charlemagne Std" panose="04020705060702020204" pitchFamily="82" charset="0"/>
            </a:endParaRPr>
          </a:p>
        </p:txBody>
      </p:sp>
      <p:sp>
        <p:nvSpPr>
          <p:cNvPr id="11" name="Plus 10"/>
          <p:cNvSpPr/>
          <p:nvPr/>
        </p:nvSpPr>
        <p:spPr>
          <a:xfrm>
            <a:off x="3100304" y="5767475"/>
            <a:ext cx="586445" cy="647775"/>
          </a:xfrm>
          <a:prstGeom prst="mathPlus">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510130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But, wait!</a:t>
            </a:r>
            <a:endParaRPr lang="en-US" dirty="0"/>
          </a:p>
        </p:txBody>
      </p:sp>
      <p:sp>
        <p:nvSpPr>
          <p:cNvPr id="3" name="Content Placeholder 2"/>
          <p:cNvSpPr>
            <a:spLocks noGrp="1"/>
          </p:cNvSpPr>
          <p:nvPr>
            <p:ph idx="1"/>
          </p:nvPr>
        </p:nvSpPr>
        <p:spPr>
          <a:xfrm>
            <a:off x="451945" y="1515923"/>
            <a:ext cx="8229600" cy="4525963"/>
          </a:xfrm>
        </p:spPr>
        <p:txBody>
          <a:bodyPr/>
          <a:lstStyle/>
          <a:p>
            <a:r>
              <a:rPr lang="en-US" dirty="0"/>
              <a:t>Section 362(e)(2)(c) -- can elect to have transferor’s basis reduced to FMV </a:t>
            </a:r>
            <a:r>
              <a:rPr lang="en-US" dirty="0" smtClean="0"/>
              <a:t>instead</a:t>
            </a:r>
          </a:p>
          <a:p>
            <a:endParaRPr lang="en-US" dirty="0"/>
          </a:p>
          <a:p>
            <a:r>
              <a:rPr lang="en-US" dirty="0" smtClean="0"/>
              <a:t>Shareholder’s Basis in Shares = $100</a:t>
            </a:r>
          </a:p>
          <a:p>
            <a:r>
              <a:rPr lang="en-US" dirty="0" smtClean="0"/>
              <a:t>Corporation’s Basis in Property = $125</a:t>
            </a:r>
            <a:endParaRPr lang="en-US" dirty="0"/>
          </a:p>
          <a:p>
            <a:endParaRPr lang="en-US" dirty="0"/>
          </a:p>
        </p:txBody>
      </p:sp>
      <p:sp>
        <p:nvSpPr>
          <p:cNvPr id="4" name="TextBox 3"/>
          <p:cNvSpPr txBox="1"/>
          <p:nvPr/>
        </p:nvSpPr>
        <p:spPr>
          <a:xfrm>
            <a:off x="3499945" y="5334000"/>
            <a:ext cx="2133600" cy="707886"/>
          </a:xfrm>
          <a:prstGeom prst="rect">
            <a:avLst/>
          </a:prstGeom>
          <a:solidFill>
            <a:schemeClr val="accent2">
              <a:lumMod val="60000"/>
              <a:lumOff val="40000"/>
            </a:schemeClr>
          </a:solidFill>
          <a:ln>
            <a:solidFill>
              <a:schemeClr val="bg2">
                <a:lumMod val="25000"/>
              </a:schemeClr>
            </a:solidFill>
          </a:ln>
        </p:spPr>
        <p:txBody>
          <a:bodyPr wrap="square" rtlCol="0">
            <a:spAutoFit/>
          </a:bodyPr>
          <a:lstStyle/>
          <a:p>
            <a:pPr algn="ctr"/>
            <a:r>
              <a:rPr lang="en-US" sz="4000" dirty="0" smtClean="0">
                <a:latin typeface="Charlemagne Std" panose="04020705060702020204" pitchFamily="82" charset="0"/>
              </a:rPr>
              <a:t>ONCE</a:t>
            </a:r>
            <a:endParaRPr lang="en-US" sz="4000" dirty="0">
              <a:latin typeface="Charlemagne Std" panose="04020705060702020204" pitchFamily="82" charset="0"/>
            </a:endParaRPr>
          </a:p>
        </p:txBody>
      </p:sp>
    </p:spTree>
    <p:extLst>
      <p:ext uri="{BB962C8B-B14F-4D97-AF65-F5344CB8AC3E}">
        <p14:creationId xmlns:p14="http://schemas.microsoft.com/office/powerpoint/2010/main" val="10821516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Other Issues:  Multiple Properties</a:t>
            </a:r>
          </a:p>
        </p:txBody>
      </p:sp>
      <p:sp>
        <p:nvSpPr>
          <p:cNvPr id="3" name="Content Placeholder 2"/>
          <p:cNvSpPr>
            <a:spLocks noGrp="1"/>
          </p:cNvSpPr>
          <p:nvPr>
            <p:ph idx="1"/>
          </p:nvPr>
        </p:nvSpPr>
        <p:spPr/>
        <p:txBody>
          <a:bodyPr/>
          <a:lstStyle/>
          <a:p>
            <a:r>
              <a:rPr lang="en-US" dirty="0"/>
              <a:t>Each property is treated separately for purposes of:</a:t>
            </a:r>
          </a:p>
          <a:p>
            <a:pPr lvl="1"/>
            <a:r>
              <a:rPr lang="en-US" dirty="0" smtClean="0"/>
              <a:t>Allocating </a:t>
            </a:r>
            <a:r>
              <a:rPr lang="en-US" dirty="0"/>
              <a:t>BOOT</a:t>
            </a:r>
          </a:p>
          <a:p>
            <a:pPr lvl="1"/>
            <a:r>
              <a:rPr lang="en-US" dirty="0"/>
              <a:t>Determining gain (no loss)</a:t>
            </a:r>
          </a:p>
          <a:p>
            <a:pPr lvl="1"/>
            <a:endParaRPr lang="en-US" dirty="0"/>
          </a:p>
          <a:p>
            <a:r>
              <a:rPr lang="en-US" dirty="0"/>
              <a:t>Corporation’s basis in each property is calculated separately (Carryover + Gain </a:t>
            </a:r>
            <a:r>
              <a:rPr lang="en-US" dirty="0" err="1"/>
              <a:t>Recog</a:t>
            </a:r>
            <a:r>
              <a:rPr lang="en-US" dirty="0"/>
              <a:t>)</a:t>
            </a:r>
          </a:p>
        </p:txBody>
      </p:sp>
    </p:spTree>
    <p:extLst>
      <p:ext uri="{BB962C8B-B14F-4D97-AF65-F5344CB8AC3E}">
        <p14:creationId xmlns:p14="http://schemas.microsoft.com/office/powerpoint/2010/main" val="29669437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Multiple Properties:  </a:t>
            </a:r>
            <a:r>
              <a:rPr lang="en-US" dirty="0" err="1"/>
              <a:t>ShareholderBasis</a:t>
            </a:r>
            <a:endParaRPr lang="en-US" dirty="0"/>
          </a:p>
        </p:txBody>
      </p:sp>
      <p:sp>
        <p:nvSpPr>
          <p:cNvPr id="3" name="Content Placeholder 2"/>
          <p:cNvSpPr>
            <a:spLocks noGrp="1"/>
          </p:cNvSpPr>
          <p:nvPr>
            <p:ph idx="1"/>
          </p:nvPr>
        </p:nvSpPr>
        <p:spPr/>
        <p:txBody>
          <a:bodyPr/>
          <a:lstStyle/>
          <a:p>
            <a:r>
              <a:rPr lang="en-US" dirty="0"/>
              <a:t>Shareholder’s Basis in shares determined on an </a:t>
            </a:r>
            <a:r>
              <a:rPr lang="en-US" b="1" dirty="0"/>
              <a:t>aggregate</a:t>
            </a:r>
            <a:r>
              <a:rPr lang="en-US" dirty="0"/>
              <a:t>, not asset-by-asset basis.  All stock has the same basis.</a:t>
            </a:r>
          </a:p>
          <a:p>
            <a:pPr lvl="1"/>
            <a:r>
              <a:rPr lang="en-US" dirty="0"/>
              <a:t>However, each share of stock may have a split holding period</a:t>
            </a:r>
          </a:p>
          <a:p>
            <a:endParaRPr lang="en-US" dirty="0"/>
          </a:p>
          <a:p>
            <a:r>
              <a:rPr lang="en-US" b="1" dirty="0"/>
              <a:t>Aggregate</a:t>
            </a:r>
            <a:r>
              <a:rPr lang="en-US" dirty="0"/>
              <a:t> carryover basis – BOOT + Gain Recognized</a:t>
            </a:r>
          </a:p>
        </p:txBody>
      </p:sp>
    </p:spTree>
    <p:extLst>
      <p:ext uri="{BB962C8B-B14F-4D97-AF65-F5344CB8AC3E}">
        <p14:creationId xmlns:p14="http://schemas.microsoft.com/office/powerpoint/2010/main" val="24637995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 Rul. 68-55</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072094"/>
              </p:ext>
            </p:extLst>
          </p:nvPr>
        </p:nvGraphicFramePr>
        <p:xfrm>
          <a:off x="457200" y="1600200"/>
          <a:ext cx="8686795" cy="3403600"/>
        </p:xfrm>
        <a:graphic>
          <a:graphicData uri="http://schemas.openxmlformats.org/drawingml/2006/table">
            <a:tbl>
              <a:tblPr firstRow="1" bandRow="1">
                <a:tableStyleId>{5C22544A-7EE6-4342-B048-85BDC9FD1C3A}</a:tableStyleId>
              </a:tblPr>
              <a:tblGrid>
                <a:gridCol w="1600200">
                  <a:extLst>
                    <a:ext uri="{9D8B030D-6E8A-4147-A177-3AD203B41FA5}">
                      <a16:colId xmlns:a16="http://schemas.microsoft.com/office/drawing/2014/main" val="20000"/>
                    </a:ext>
                  </a:extLst>
                </a:gridCol>
                <a:gridCol w="1295398">
                  <a:extLst>
                    <a:ext uri="{9D8B030D-6E8A-4147-A177-3AD203B41FA5}">
                      <a16:colId xmlns:a16="http://schemas.microsoft.com/office/drawing/2014/main" val="20001"/>
                    </a:ext>
                  </a:extLst>
                </a:gridCol>
                <a:gridCol w="1295398">
                  <a:extLst>
                    <a:ext uri="{9D8B030D-6E8A-4147-A177-3AD203B41FA5}">
                      <a16:colId xmlns:a16="http://schemas.microsoft.com/office/drawing/2014/main" val="20002"/>
                    </a:ext>
                  </a:extLst>
                </a:gridCol>
                <a:gridCol w="1371600">
                  <a:extLst>
                    <a:ext uri="{9D8B030D-6E8A-4147-A177-3AD203B41FA5}">
                      <a16:colId xmlns:a16="http://schemas.microsoft.com/office/drawing/2014/main" val="20003"/>
                    </a:ext>
                  </a:extLst>
                </a:gridCol>
                <a:gridCol w="1219200">
                  <a:extLst>
                    <a:ext uri="{9D8B030D-6E8A-4147-A177-3AD203B41FA5}">
                      <a16:colId xmlns:a16="http://schemas.microsoft.com/office/drawing/2014/main" val="20004"/>
                    </a:ext>
                  </a:extLst>
                </a:gridCol>
                <a:gridCol w="1904999">
                  <a:extLst>
                    <a:ext uri="{9D8B030D-6E8A-4147-A177-3AD203B41FA5}">
                      <a16:colId xmlns:a16="http://schemas.microsoft.com/office/drawing/2014/main" val="20005"/>
                    </a:ext>
                  </a:extLst>
                </a:gridCol>
              </a:tblGrid>
              <a:tr h="370840">
                <a:tc>
                  <a:txBody>
                    <a:bodyPr/>
                    <a:lstStyle/>
                    <a:p>
                      <a:endParaRPr lang="en-US" dirty="0"/>
                    </a:p>
                  </a:txBody>
                  <a:tcPr/>
                </a:tc>
                <a:tc>
                  <a:txBody>
                    <a:bodyPr/>
                    <a:lstStyle/>
                    <a:p>
                      <a:r>
                        <a:rPr lang="en-US" dirty="0"/>
                        <a:t>FMV/B</a:t>
                      </a:r>
                    </a:p>
                  </a:txBody>
                  <a:tcPr/>
                </a:tc>
                <a:tc>
                  <a:txBody>
                    <a:bodyPr/>
                    <a:lstStyle/>
                    <a:p>
                      <a:r>
                        <a:rPr lang="en-US" dirty="0"/>
                        <a:t>Built-in G/L</a:t>
                      </a:r>
                    </a:p>
                  </a:txBody>
                  <a:tcPr/>
                </a:tc>
                <a:tc>
                  <a:txBody>
                    <a:bodyPr/>
                    <a:lstStyle/>
                    <a:p>
                      <a:r>
                        <a:rPr lang="en-US" dirty="0"/>
                        <a:t>% FMV</a:t>
                      </a:r>
                    </a:p>
                  </a:txBody>
                  <a:tcPr/>
                </a:tc>
                <a:tc>
                  <a:txBody>
                    <a:bodyPr/>
                    <a:lstStyle/>
                    <a:p>
                      <a:r>
                        <a:rPr lang="en-US" dirty="0"/>
                        <a:t>%</a:t>
                      </a:r>
                      <a:r>
                        <a:rPr lang="en-US" baseline="0" dirty="0"/>
                        <a:t> BOOT</a:t>
                      </a:r>
                      <a:endParaRPr lang="en-US" dirty="0"/>
                    </a:p>
                  </a:txBody>
                  <a:tcPr/>
                </a:tc>
                <a:tc>
                  <a:txBody>
                    <a:bodyPr/>
                    <a:lstStyle/>
                    <a:p>
                      <a:r>
                        <a:rPr lang="en-US" dirty="0"/>
                        <a:t>Gain</a:t>
                      </a:r>
                      <a:r>
                        <a:rPr lang="en-US" baseline="0" dirty="0"/>
                        <a:t> Recognized</a:t>
                      </a:r>
                      <a:endParaRPr lang="en-US" dirty="0"/>
                    </a:p>
                  </a:txBody>
                  <a:tcPr/>
                </a:tc>
                <a:extLst>
                  <a:ext uri="{0D108BD9-81ED-4DB2-BD59-A6C34878D82A}">
                    <a16:rowId xmlns:a16="http://schemas.microsoft.com/office/drawing/2014/main" val="10000"/>
                  </a:ext>
                </a:extLst>
              </a:tr>
              <a:tr h="370840">
                <a:tc>
                  <a:txBody>
                    <a:bodyPr/>
                    <a:lstStyle/>
                    <a:p>
                      <a:r>
                        <a:rPr lang="en-US" dirty="0"/>
                        <a:t>Capital Asset (&gt;6 mo.)</a:t>
                      </a:r>
                    </a:p>
                  </a:txBody>
                  <a:tcPr/>
                </a:tc>
                <a:tc>
                  <a:txBody>
                    <a:bodyPr/>
                    <a:lstStyle/>
                    <a:p>
                      <a:r>
                        <a:rPr lang="en-US" dirty="0"/>
                        <a:t>$22FMV/</a:t>
                      </a:r>
                    </a:p>
                    <a:p>
                      <a:r>
                        <a:rPr lang="en-US" dirty="0"/>
                        <a:t>$40B</a:t>
                      </a:r>
                    </a:p>
                  </a:txBody>
                  <a:tcPr/>
                </a:tc>
                <a:tc>
                  <a:txBody>
                    <a:bodyPr/>
                    <a:lstStyle/>
                    <a:p>
                      <a:r>
                        <a:rPr lang="en-US" dirty="0"/>
                        <a:t>($18)</a:t>
                      </a:r>
                    </a:p>
                  </a:txBody>
                  <a:tcPr/>
                </a:tc>
                <a:tc>
                  <a:txBody>
                    <a:bodyPr/>
                    <a:lstStyle/>
                    <a:p>
                      <a:r>
                        <a:rPr lang="en-US" dirty="0"/>
                        <a:t>20%</a:t>
                      </a:r>
                    </a:p>
                  </a:txBody>
                  <a:tcPr/>
                </a:tc>
                <a:tc>
                  <a:txBody>
                    <a:bodyPr/>
                    <a:lstStyle/>
                    <a:p>
                      <a:r>
                        <a:rPr lang="en-US" dirty="0"/>
                        <a:t>$2</a:t>
                      </a:r>
                    </a:p>
                  </a:txBody>
                  <a:tcPr/>
                </a:tc>
                <a:tc>
                  <a:txBody>
                    <a:bodyPr/>
                    <a:lstStyle/>
                    <a:p>
                      <a:r>
                        <a:rPr lang="en-US" dirty="0"/>
                        <a:t>$0</a:t>
                      </a:r>
                    </a:p>
                  </a:txBody>
                  <a:tcPr/>
                </a:tc>
                <a:extLst>
                  <a:ext uri="{0D108BD9-81ED-4DB2-BD59-A6C34878D82A}">
                    <a16:rowId xmlns:a16="http://schemas.microsoft.com/office/drawing/2014/main" val="10001"/>
                  </a:ext>
                </a:extLst>
              </a:tr>
              <a:tr h="370840">
                <a:tc>
                  <a:txBody>
                    <a:bodyPr/>
                    <a:lstStyle/>
                    <a:p>
                      <a:r>
                        <a:rPr lang="en-US" dirty="0"/>
                        <a:t>Capital Asset</a:t>
                      </a:r>
                    </a:p>
                    <a:p>
                      <a:r>
                        <a:rPr lang="en-US" dirty="0"/>
                        <a:t>(&lt;6 mo.)</a:t>
                      </a:r>
                    </a:p>
                  </a:txBody>
                  <a:tcPr/>
                </a:tc>
                <a:tc>
                  <a:txBody>
                    <a:bodyPr/>
                    <a:lstStyle/>
                    <a:p>
                      <a:r>
                        <a:rPr lang="en-US" dirty="0"/>
                        <a:t>$33FMV/</a:t>
                      </a:r>
                    </a:p>
                    <a:p>
                      <a:r>
                        <a:rPr lang="en-US" dirty="0"/>
                        <a:t>$20B</a:t>
                      </a:r>
                    </a:p>
                  </a:txBody>
                  <a:tcPr/>
                </a:tc>
                <a:tc>
                  <a:txBody>
                    <a:bodyPr/>
                    <a:lstStyle/>
                    <a:p>
                      <a:r>
                        <a:rPr lang="en-US" dirty="0"/>
                        <a:t>$13</a:t>
                      </a:r>
                    </a:p>
                  </a:txBody>
                  <a:tcPr/>
                </a:tc>
                <a:tc>
                  <a:txBody>
                    <a:bodyPr/>
                    <a:lstStyle/>
                    <a:p>
                      <a:r>
                        <a:rPr lang="en-US" dirty="0"/>
                        <a:t>30%</a:t>
                      </a:r>
                    </a:p>
                  </a:txBody>
                  <a:tcPr/>
                </a:tc>
                <a:tc>
                  <a:txBody>
                    <a:bodyPr/>
                    <a:lstStyle/>
                    <a:p>
                      <a:r>
                        <a:rPr lang="en-US" dirty="0"/>
                        <a:t>$3</a:t>
                      </a:r>
                    </a:p>
                  </a:txBody>
                  <a:tcPr/>
                </a:tc>
                <a:tc>
                  <a:txBody>
                    <a:bodyPr/>
                    <a:lstStyle/>
                    <a:p>
                      <a:r>
                        <a:rPr lang="en-US" dirty="0"/>
                        <a:t>$3</a:t>
                      </a:r>
                    </a:p>
                  </a:txBody>
                  <a:tcPr/>
                </a:tc>
                <a:extLst>
                  <a:ext uri="{0D108BD9-81ED-4DB2-BD59-A6C34878D82A}">
                    <a16:rowId xmlns:a16="http://schemas.microsoft.com/office/drawing/2014/main" val="10002"/>
                  </a:ext>
                </a:extLst>
              </a:tr>
              <a:tr h="370840">
                <a:tc>
                  <a:txBody>
                    <a:bodyPr/>
                    <a:lstStyle/>
                    <a:p>
                      <a:r>
                        <a:rPr lang="en-US" dirty="0"/>
                        <a:t>1245 Asset</a:t>
                      </a:r>
                    </a:p>
                    <a:p>
                      <a:r>
                        <a:rPr lang="en-US" dirty="0"/>
                        <a:t>(ord. income)</a:t>
                      </a:r>
                    </a:p>
                  </a:txBody>
                  <a:tcPr/>
                </a:tc>
                <a:tc>
                  <a:txBody>
                    <a:bodyPr/>
                    <a:lstStyle/>
                    <a:p>
                      <a:r>
                        <a:rPr lang="en-US" dirty="0"/>
                        <a:t>$55FMV</a:t>
                      </a:r>
                    </a:p>
                    <a:p>
                      <a:r>
                        <a:rPr lang="en-US" dirty="0"/>
                        <a:t>25B</a:t>
                      </a:r>
                    </a:p>
                  </a:txBody>
                  <a:tcPr/>
                </a:tc>
                <a:tc>
                  <a:txBody>
                    <a:bodyPr/>
                    <a:lstStyle/>
                    <a:p>
                      <a:r>
                        <a:rPr lang="en-US" dirty="0"/>
                        <a:t>$30</a:t>
                      </a:r>
                    </a:p>
                  </a:txBody>
                  <a:tcPr/>
                </a:tc>
                <a:tc>
                  <a:txBody>
                    <a:bodyPr/>
                    <a:lstStyle/>
                    <a:p>
                      <a:r>
                        <a:rPr lang="en-US" dirty="0"/>
                        <a:t>50%</a:t>
                      </a:r>
                    </a:p>
                  </a:txBody>
                  <a:tcPr/>
                </a:tc>
                <a:tc>
                  <a:txBody>
                    <a:bodyPr/>
                    <a:lstStyle/>
                    <a:p>
                      <a:r>
                        <a:rPr lang="en-US" dirty="0"/>
                        <a:t>$5</a:t>
                      </a:r>
                    </a:p>
                  </a:txBody>
                  <a:tcPr/>
                </a:tc>
                <a:tc>
                  <a:txBody>
                    <a:bodyPr/>
                    <a:lstStyle/>
                    <a:p>
                      <a:r>
                        <a:rPr lang="en-US" dirty="0"/>
                        <a:t>$5</a:t>
                      </a:r>
                    </a:p>
                  </a:txBody>
                  <a:tcPr/>
                </a:tc>
                <a:extLst>
                  <a:ext uri="{0D108BD9-81ED-4DB2-BD59-A6C34878D82A}">
                    <a16:rowId xmlns:a16="http://schemas.microsoft.com/office/drawing/2014/main" val="10003"/>
                  </a:ext>
                </a:extLst>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extLst>
                  <a:ext uri="{0D108BD9-81ED-4DB2-BD59-A6C34878D82A}">
                    <a16:rowId xmlns:a16="http://schemas.microsoft.com/office/drawing/2014/main" val="10004"/>
                  </a:ext>
                </a:extLst>
              </a:tr>
              <a:tr h="370840">
                <a:tc>
                  <a:txBody>
                    <a:bodyPr/>
                    <a:lstStyle/>
                    <a:p>
                      <a:r>
                        <a:rPr lang="en-US" dirty="0" smtClean="0"/>
                        <a:t>Total Basis</a:t>
                      </a:r>
                      <a:endParaRPr lang="en-US" dirty="0"/>
                    </a:p>
                  </a:txBody>
                  <a:tcPr/>
                </a:tc>
                <a:tc>
                  <a:txBody>
                    <a:bodyPr/>
                    <a:lstStyle/>
                    <a:p>
                      <a:r>
                        <a:rPr lang="en-US" dirty="0" smtClean="0"/>
                        <a:t>$85</a:t>
                      </a:r>
                      <a:endParaRPr lang="en-US" dirty="0"/>
                    </a:p>
                  </a:txBody>
                  <a:tcPr/>
                </a:tc>
                <a:tc>
                  <a:txBody>
                    <a:bodyPr/>
                    <a:lstStyle/>
                    <a:p>
                      <a:endParaRPr lang="en-US"/>
                    </a:p>
                  </a:txBody>
                  <a:tcPr/>
                </a:tc>
                <a:tc>
                  <a:txBody>
                    <a:bodyPr/>
                    <a:lstStyle/>
                    <a:p>
                      <a:endParaRPr lang="en-US"/>
                    </a:p>
                  </a:txBody>
                  <a:tcPr/>
                </a:tc>
                <a:tc>
                  <a:txBody>
                    <a:bodyPr/>
                    <a:lstStyle/>
                    <a:p>
                      <a:r>
                        <a:rPr lang="en-US" dirty="0" smtClean="0"/>
                        <a:t>Total Gain</a:t>
                      </a:r>
                      <a:endParaRPr lang="en-US" dirty="0"/>
                    </a:p>
                  </a:txBody>
                  <a:tcPr/>
                </a:tc>
                <a:tc>
                  <a:txBody>
                    <a:bodyPr/>
                    <a:lstStyle/>
                    <a:p>
                      <a:r>
                        <a:rPr lang="en-US" dirty="0" smtClean="0"/>
                        <a:t>$8</a:t>
                      </a:r>
                      <a:endParaRPr lang="en-US" dirty="0"/>
                    </a:p>
                  </a:txBody>
                  <a:tcPr/>
                </a:tc>
                <a:extLst>
                  <a:ext uri="{0D108BD9-81ED-4DB2-BD59-A6C34878D82A}">
                    <a16:rowId xmlns:a16="http://schemas.microsoft.com/office/drawing/2014/main" val="10005"/>
                  </a:ext>
                </a:extLst>
              </a:tr>
              <a:tr h="370840">
                <a:tc>
                  <a:txBody>
                    <a:bodyPr/>
                    <a:lstStyle/>
                    <a:p>
                      <a:r>
                        <a:rPr lang="en-US" dirty="0" smtClean="0"/>
                        <a:t>Total FMV</a:t>
                      </a:r>
                      <a:endParaRPr lang="en-US" dirty="0"/>
                    </a:p>
                  </a:txBody>
                  <a:tcPr/>
                </a:tc>
                <a:tc>
                  <a:txBody>
                    <a:bodyPr/>
                    <a:lstStyle/>
                    <a:p>
                      <a:r>
                        <a:rPr lang="en-US" dirty="0" smtClean="0"/>
                        <a:t>$110</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6"/>
                  </a:ext>
                </a:extLst>
              </a:tr>
            </a:tbl>
          </a:graphicData>
        </a:graphic>
      </p:graphicFrame>
      <p:sp>
        <p:nvSpPr>
          <p:cNvPr id="4" name="Slide Number Placeholder 3"/>
          <p:cNvSpPr>
            <a:spLocks noGrp="1"/>
          </p:cNvSpPr>
          <p:nvPr>
            <p:ph type="sldNum" sz="quarter" idx="12"/>
          </p:nvPr>
        </p:nvSpPr>
        <p:spPr/>
        <p:txBody>
          <a:bodyPr/>
          <a:lstStyle/>
          <a:p>
            <a:fld id="{777EDC73-4277-4D03-A159-88B8FAF3D64A}" type="slidenum">
              <a:rPr lang="en-US" smtClean="0"/>
              <a:pPr/>
              <a:t>47</a:t>
            </a:fld>
            <a:endParaRPr lang="en-US"/>
          </a:p>
        </p:txBody>
      </p:sp>
      <p:sp>
        <p:nvSpPr>
          <p:cNvPr id="6" name="TextBox 5"/>
          <p:cNvSpPr txBox="1"/>
          <p:nvPr/>
        </p:nvSpPr>
        <p:spPr>
          <a:xfrm>
            <a:off x="457200" y="5334000"/>
            <a:ext cx="7543800" cy="923330"/>
          </a:xfrm>
          <a:prstGeom prst="rect">
            <a:avLst/>
          </a:prstGeom>
          <a:noFill/>
        </p:spPr>
        <p:txBody>
          <a:bodyPr wrap="square" rtlCol="0">
            <a:spAutoFit/>
          </a:bodyPr>
          <a:lstStyle/>
          <a:p>
            <a:r>
              <a:rPr lang="en-US" dirty="0"/>
              <a:t>X transfers three assets in return for stock worth $100 and $10 cash (BOOT).</a:t>
            </a:r>
          </a:p>
          <a:p>
            <a:endParaRPr lang="en-US" dirty="0"/>
          </a:p>
          <a:p>
            <a:r>
              <a:rPr lang="en-US" dirty="0"/>
              <a:t>X’s basis in Y stock is AGGREGATE BASIS – BOOT + GAIN (85 – 10 + 8 = 83)</a:t>
            </a:r>
          </a:p>
        </p:txBody>
      </p:sp>
    </p:spTree>
    <p:extLst>
      <p:ext uri="{BB962C8B-B14F-4D97-AF65-F5344CB8AC3E}">
        <p14:creationId xmlns:p14="http://schemas.microsoft.com/office/powerpoint/2010/main" val="2953517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#2</a:t>
            </a:r>
          </a:p>
        </p:txBody>
      </p:sp>
      <p:sp>
        <p:nvSpPr>
          <p:cNvPr id="3" name="Content Placeholder 2"/>
          <p:cNvSpPr>
            <a:spLocks noGrp="1"/>
          </p:cNvSpPr>
          <p:nvPr>
            <p:ph idx="1"/>
          </p:nvPr>
        </p:nvSpPr>
        <p:spPr/>
        <p:txBody>
          <a:bodyPr>
            <a:normAutofit fontScale="92500"/>
          </a:bodyPr>
          <a:lstStyle/>
          <a:p>
            <a:pPr lvl="0"/>
            <a:r>
              <a:rPr lang="en-US" dirty="0"/>
              <a:t>Does the contribution by Dee of services qualify for non-recognition under Section 351?</a:t>
            </a:r>
          </a:p>
          <a:p>
            <a:r>
              <a:rPr lang="en-US" dirty="0"/>
              <a:t> </a:t>
            </a:r>
          </a:p>
          <a:p>
            <a:pPr lvl="0"/>
            <a:r>
              <a:rPr lang="en-US" dirty="0"/>
              <a:t>Does the contribution by Dee of equipment qualify for non-recognition under Section 351?</a:t>
            </a:r>
          </a:p>
          <a:p>
            <a:pPr marL="0" indent="0">
              <a:buNone/>
            </a:pPr>
            <a:r>
              <a:rPr lang="en-US" dirty="0"/>
              <a:t> </a:t>
            </a:r>
          </a:p>
          <a:p>
            <a:pPr lvl="0"/>
            <a:r>
              <a:rPr lang="en-US" dirty="0"/>
              <a:t>Does the contribution by Christy of land qualify for non-recognition under Section 351?</a:t>
            </a:r>
          </a:p>
          <a:p>
            <a:endParaRPr lang="en-US" dirty="0"/>
          </a:p>
        </p:txBody>
      </p:sp>
      <p:sp>
        <p:nvSpPr>
          <p:cNvPr id="4" name="Slide Number Placeholder 3"/>
          <p:cNvSpPr>
            <a:spLocks noGrp="1"/>
          </p:cNvSpPr>
          <p:nvPr>
            <p:ph type="sldNum" sz="quarter" idx="12"/>
          </p:nvPr>
        </p:nvSpPr>
        <p:spPr/>
        <p:txBody>
          <a:bodyPr/>
          <a:lstStyle/>
          <a:p>
            <a:fld id="{777EDC73-4277-4D03-A159-88B8FAF3D64A}" type="slidenum">
              <a:rPr lang="en-US" smtClean="0"/>
              <a:pPr/>
              <a:t>5</a:t>
            </a:fld>
            <a:endParaRPr lang="en-US"/>
          </a:p>
        </p:txBody>
      </p:sp>
    </p:spTree>
    <p:extLst>
      <p:ext uri="{BB962C8B-B14F-4D97-AF65-F5344CB8AC3E}">
        <p14:creationId xmlns:p14="http://schemas.microsoft.com/office/powerpoint/2010/main" val="10293449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600200"/>
            <a:ext cx="8534400" cy="4525963"/>
          </a:xfrm>
        </p:spPr>
        <p:txBody>
          <a:bodyPr>
            <a:normAutofit/>
          </a:bodyPr>
          <a:lstStyle/>
          <a:p>
            <a:pPr lvl="0">
              <a:buNone/>
            </a:pPr>
            <a:endParaRPr lang="en-US" dirty="0"/>
          </a:p>
          <a:p>
            <a:pPr lvl="0">
              <a:buNone/>
            </a:pPr>
            <a:r>
              <a:rPr lang="en-US" dirty="0"/>
              <a:t>				Christy		Dee</a:t>
            </a:r>
          </a:p>
          <a:p>
            <a:pPr lvl="0">
              <a:buNone/>
            </a:pPr>
            <a:r>
              <a:rPr lang="en-US" dirty="0"/>
              <a:t>			</a:t>
            </a:r>
          </a:p>
          <a:p>
            <a:pPr>
              <a:buNone/>
            </a:pPr>
            <a:endParaRPr lang="en-US" dirty="0"/>
          </a:p>
        </p:txBody>
      </p:sp>
      <p:sp>
        <p:nvSpPr>
          <p:cNvPr id="4" name="Slide Number Placeholder 3"/>
          <p:cNvSpPr>
            <a:spLocks noGrp="1"/>
          </p:cNvSpPr>
          <p:nvPr>
            <p:ph type="sldNum" sz="quarter" idx="12"/>
          </p:nvPr>
        </p:nvSpPr>
        <p:spPr/>
        <p:txBody>
          <a:bodyPr/>
          <a:lstStyle/>
          <a:p>
            <a:fld id="{5EAB0AA5-51CC-4FFC-9BB5-674B262D4934}" type="slidenum">
              <a:rPr lang="en-US" sz="3200" smtClean="0"/>
              <a:pPr/>
              <a:t>6</a:t>
            </a:fld>
            <a:endParaRPr lang="en-US" sz="3200" dirty="0"/>
          </a:p>
        </p:txBody>
      </p:sp>
      <p:sp>
        <p:nvSpPr>
          <p:cNvPr id="5" name="Rectangle 4"/>
          <p:cNvSpPr/>
          <p:nvPr/>
        </p:nvSpPr>
        <p:spPr>
          <a:xfrm>
            <a:off x="4343400" y="4648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veggie</a:t>
            </a:r>
          </a:p>
        </p:txBody>
      </p:sp>
      <p:cxnSp>
        <p:nvCxnSpPr>
          <p:cNvPr id="7" name="Straight Arrow Connector 6"/>
          <p:cNvCxnSpPr/>
          <p:nvPr/>
        </p:nvCxnSpPr>
        <p:spPr>
          <a:xfrm>
            <a:off x="3429000" y="4876800"/>
            <a:ext cx="609600" cy="1524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5428592" y="2923080"/>
            <a:ext cx="1010307" cy="2102233"/>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V="1">
            <a:off x="3314700" y="3543300"/>
            <a:ext cx="1219200" cy="8382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5257800" y="3104274"/>
            <a:ext cx="838200" cy="146378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2667000" y="4114800"/>
            <a:ext cx="15240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828800" y="3581400"/>
            <a:ext cx="1295400" cy="646331"/>
          </a:xfrm>
          <a:prstGeom prst="rect">
            <a:avLst/>
          </a:prstGeom>
          <a:solidFill>
            <a:schemeClr val="tx2">
              <a:lumMod val="20000"/>
              <a:lumOff val="80000"/>
            </a:schemeClr>
          </a:solidFill>
          <a:ln>
            <a:solidFill>
              <a:schemeClr val="tx1"/>
            </a:solidFill>
          </a:ln>
        </p:spPr>
        <p:txBody>
          <a:bodyPr wrap="square" rtlCol="0">
            <a:spAutoFit/>
          </a:bodyPr>
          <a:lstStyle/>
          <a:p>
            <a:r>
              <a:rPr lang="en-US" dirty="0" smtClean="0"/>
              <a:t>Building 50k/100k</a:t>
            </a:r>
            <a:endParaRPr lang="en-US" dirty="0"/>
          </a:p>
        </p:txBody>
      </p:sp>
      <p:sp>
        <p:nvSpPr>
          <p:cNvPr id="14" name="TextBox 13"/>
          <p:cNvSpPr txBox="1"/>
          <p:nvPr/>
        </p:nvSpPr>
        <p:spPr>
          <a:xfrm>
            <a:off x="6400800" y="3597193"/>
            <a:ext cx="1295400" cy="646331"/>
          </a:xfrm>
          <a:prstGeom prst="rect">
            <a:avLst/>
          </a:prstGeom>
          <a:solidFill>
            <a:schemeClr val="tx2">
              <a:lumMod val="20000"/>
              <a:lumOff val="80000"/>
            </a:schemeClr>
          </a:solidFill>
          <a:ln>
            <a:solidFill>
              <a:schemeClr val="tx1"/>
            </a:solidFill>
          </a:ln>
        </p:spPr>
        <p:txBody>
          <a:bodyPr wrap="square" rtlCol="0">
            <a:spAutoFit/>
          </a:bodyPr>
          <a:lstStyle/>
          <a:p>
            <a:r>
              <a:rPr lang="en-US" dirty="0" smtClean="0"/>
              <a:t>Services 100k</a:t>
            </a:r>
            <a:endParaRPr lang="en-US" dirty="0"/>
          </a:p>
        </p:txBody>
      </p:sp>
      <p:sp>
        <p:nvSpPr>
          <p:cNvPr id="10" name="TextBox 9"/>
          <p:cNvSpPr txBox="1"/>
          <p:nvPr/>
        </p:nvSpPr>
        <p:spPr>
          <a:xfrm>
            <a:off x="3810000" y="3105643"/>
            <a:ext cx="990600"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100 shares</a:t>
            </a:r>
            <a:endParaRPr lang="en-US" dirty="0"/>
          </a:p>
        </p:txBody>
      </p:sp>
      <p:sp>
        <p:nvSpPr>
          <p:cNvPr id="17" name="TextBox 16"/>
          <p:cNvSpPr txBox="1"/>
          <p:nvPr/>
        </p:nvSpPr>
        <p:spPr>
          <a:xfrm>
            <a:off x="4800600" y="3105642"/>
            <a:ext cx="990600"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200 shares</a:t>
            </a:r>
            <a:endParaRPr lang="en-US" dirty="0"/>
          </a:p>
        </p:txBody>
      </p:sp>
      <p:sp>
        <p:nvSpPr>
          <p:cNvPr id="15" name="TextBox 14"/>
          <p:cNvSpPr txBox="1"/>
          <p:nvPr/>
        </p:nvSpPr>
        <p:spPr>
          <a:xfrm>
            <a:off x="6400800" y="4340156"/>
            <a:ext cx="1295400" cy="646331"/>
          </a:xfrm>
          <a:prstGeom prst="rect">
            <a:avLst/>
          </a:prstGeom>
          <a:solidFill>
            <a:schemeClr val="tx2">
              <a:lumMod val="20000"/>
              <a:lumOff val="80000"/>
            </a:schemeClr>
          </a:solidFill>
          <a:ln>
            <a:solidFill>
              <a:schemeClr val="tx1"/>
            </a:solidFill>
          </a:ln>
        </p:spPr>
        <p:txBody>
          <a:bodyPr wrap="square" rtlCol="0">
            <a:spAutoFit/>
          </a:bodyPr>
          <a:lstStyle/>
          <a:p>
            <a:r>
              <a:rPr lang="en-US" dirty="0" smtClean="0"/>
              <a:t>Equipment 100k/50k</a:t>
            </a:r>
            <a:endParaRPr lang="en-US" dirty="0"/>
          </a:p>
        </p:txBody>
      </p:sp>
      <p:sp>
        <p:nvSpPr>
          <p:cNvPr id="6" name="Title 5"/>
          <p:cNvSpPr>
            <a:spLocks noGrp="1"/>
          </p:cNvSpPr>
          <p:nvPr>
            <p:ph type="title"/>
          </p:nvPr>
        </p:nvSpPr>
        <p:spPr/>
        <p:txBody>
          <a:bodyPr/>
          <a:lstStyle/>
          <a:p>
            <a:r>
              <a:rPr lang="en-US" dirty="0" smtClean="0"/>
              <a:t>“Control Group”</a:t>
            </a:r>
            <a:endParaRPr lang="en-US" dirty="0"/>
          </a:p>
        </p:txBody>
      </p:sp>
      <p:sp>
        <p:nvSpPr>
          <p:cNvPr id="9" name="Oval 8"/>
          <p:cNvSpPr/>
          <p:nvPr/>
        </p:nvSpPr>
        <p:spPr>
          <a:xfrm>
            <a:off x="1676400" y="1600200"/>
            <a:ext cx="5943600" cy="2151773"/>
          </a:xfrm>
          <a:prstGeom prst="ellipse">
            <a:avLst/>
          </a:prstGeom>
          <a:solidFill>
            <a:srgbClr val="D7E4BD">
              <a:alpha val="23137"/>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15105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But, Tax Consequences Change</a:t>
            </a:r>
            <a:endParaRPr lang="en-US" dirty="0"/>
          </a:p>
        </p:txBody>
      </p:sp>
      <p:sp>
        <p:nvSpPr>
          <p:cNvPr id="3" name="Content Placeholder 2"/>
          <p:cNvSpPr>
            <a:spLocks noGrp="1"/>
          </p:cNvSpPr>
          <p:nvPr>
            <p:ph idx="1"/>
          </p:nvPr>
        </p:nvSpPr>
        <p:spPr>
          <a:xfrm>
            <a:off x="457200" y="1600200"/>
            <a:ext cx="8534400" cy="4525963"/>
          </a:xfrm>
        </p:spPr>
        <p:txBody>
          <a:bodyPr>
            <a:normAutofit/>
          </a:bodyPr>
          <a:lstStyle/>
          <a:p>
            <a:pPr lvl="0">
              <a:buNone/>
            </a:pPr>
            <a:endParaRPr lang="en-US" dirty="0"/>
          </a:p>
          <a:p>
            <a:pPr lvl="0">
              <a:buNone/>
            </a:pPr>
            <a:r>
              <a:rPr lang="en-US" dirty="0"/>
              <a:t>				Christy		Dee</a:t>
            </a:r>
          </a:p>
          <a:p>
            <a:pPr lvl="0">
              <a:buNone/>
            </a:pPr>
            <a:r>
              <a:rPr lang="en-US" dirty="0"/>
              <a:t>			</a:t>
            </a:r>
          </a:p>
          <a:p>
            <a:pPr>
              <a:buNone/>
            </a:pPr>
            <a:endParaRPr lang="en-US" dirty="0"/>
          </a:p>
        </p:txBody>
      </p:sp>
      <p:sp>
        <p:nvSpPr>
          <p:cNvPr id="4" name="Slide Number Placeholder 3"/>
          <p:cNvSpPr>
            <a:spLocks noGrp="1"/>
          </p:cNvSpPr>
          <p:nvPr>
            <p:ph type="sldNum" sz="quarter" idx="12"/>
          </p:nvPr>
        </p:nvSpPr>
        <p:spPr/>
        <p:txBody>
          <a:bodyPr/>
          <a:lstStyle/>
          <a:p>
            <a:fld id="{5EAB0AA5-51CC-4FFC-9BB5-674B262D4934}" type="slidenum">
              <a:rPr lang="en-US" sz="3200" smtClean="0"/>
              <a:pPr/>
              <a:t>7</a:t>
            </a:fld>
            <a:endParaRPr lang="en-US" sz="3200" dirty="0"/>
          </a:p>
        </p:txBody>
      </p:sp>
      <p:sp>
        <p:nvSpPr>
          <p:cNvPr id="5" name="Rectangle 4"/>
          <p:cNvSpPr/>
          <p:nvPr/>
        </p:nvSpPr>
        <p:spPr>
          <a:xfrm>
            <a:off x="4343400" y="4648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veggie</a:t>
            </a:r>
          </a:p>
        </p:txBody>
      </p:sp>
      <p:cxnSp>
        <p:nvCxnSpPr>
          <p:cNvPr id="7" name="Straight Arrow Connector 6"/>
          <p:cNvCxnSpPr/>
          <p:nvPr/>
        </p:nvCxnSpPr>
        <p:spPr>
          <a:xfrm>
            <a:off x="3429000" y="4876800"/>
            <a:ext cx="609600" cy="1524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5428592" y="2923080"/>
            <a:ext cx="1010307" cy="2102233"/>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V="1">
            <a:off x="3314700" y="3543300"/>
            <a:ext cx="1219200" cy="8382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5257800" y="3104274"/>
            <a:ext cx="838200" cy="146378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2667000" y="4114800"/>
            <a:ext cx="15240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828800" y="3581400"/>
            <a:ext cx="1295400" cy="646331"/>
          </a:xfrm>
          <a:prstGeom prst="rect">
            <a:avLst/>
          </a:prstGeom>
          <a:solidFill>
            <a:schemeClr val="tx2">
              <a:lumMod val="20000"/>
              <a:lumOff val="80000"/>
            </a:schemeClr>
          </a:solidFill>
          <a:ln>
            <a:solidFill>
              <a:schemeClr val="tx1"/>
            </a:solidFill>
          </a:ln>
        </p:spPr>
        <p:txBody>
          <a:bodyPr wrap="square" rtlCol="0">
            <a:spAutoFit/>
          </a:bodyPr>
          <a:lstStyle/>
          <a:p>
            <a:r>
              <a:rPr lang="en-US" dirty="0" smtClean="0"/>
              <a:t>Building 50k/100k</a:t>
            </a:r>
            <a:endParaRPr lang="en-US" dirty="0"/>
          </a:p>
        </p:txBody>
      </p:sp>
      <p:sp>
        <p:nvSpPr>
          <p:cNvPr id="14" name="TextBox 13"/>
          <p:cNvSpPr txBox="1"/>
          <p:nvPr/>
        </p:nvSpPr>
        <p:spPr>
          <a:xfrm>
            <a:off x="6400800" y="3597193"/>
            <a:ext cx="1295400" cy="646331"/>
          </a:xfrm>
          <a:prstGeom prst="rect">
            <a:avLst/>
          </a:prstGeom>
          <a:solidFill>
            <a:schemeClr val="tx2">
              <a:lumMod val="20000"/>
              <a:lumOff val="80000"/>
            </a:schemeClr>
          </a:solidFill>
          <a:ln>
            <a:solidFill>
              <a:schemeClr val="tx1"/>
            </a:solidFill>
          </a:ln>
        </p:spPr>
        <p:txBody>
          <a:bodyPr wrap="square" rtlCol="0">
            <a:spAutoFit/>
          </a:bodyPr>
          <a:lstStyle/>
          <a:p>
            <a:r>
              <a:rPr lang="en-US" dirty="0" smtClean="0"/>
              <a:t>Services 100k</a:t>
            </a:r>
            <a:endParaRPr lang="en-US" dirty="0"/>
          </a:p>
        </p:txBody>
      </p:sp>
      <p:sp>
        <p:nvSpPr>
          <p:cNvPr id="10" name="TextBox 9"/>
          <p:cNvSpPr txBox="1"/>
          <p:nvPr/>
        </p:nvSpPr>
        <p:spPr>
          <a:xfrm>
            <a:off x="3810000" y="3105643"/>
            <a:ext cx="990600"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100 shares</a:t>
            </a:r>
            <a:endParaRPr lang="en-US" dirty="0"/>
          </a:p>
        </p:txBody>
      </p:sp>
      <p:sp>
        <p:nvSpPr>
          <p:cNvPr id="17" name="TextBox 16"/>
          <p:cNvSpPr txBox="1"/>
          <p:nvPr/>
        </p:nvSpPr>
        <p:spPr>
          <a:xfrm>
            <a:off x="7827579" y="3579895"/>
            <a:ext cx="990600"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a:t>1</a:t>
            </a:r>
            <a:r>
              <a:rPr lang="en-US" dirty="0" smtClean="0"/>
              <a:t>00 shares</a:t>
            </a:r>
            <a:endParaRPr lang="en-US" dirty="0"/>
          </a:p>
        </p:txBody>
      </p:sp>
      <p:sp>
        <p:nvSpPr>
          <p:cNvPr id="15" name="TextBox 14"/>
          <p:cNvSpPr txBox="1"/>
          <p:nvPr/>
        </p:nvSpPr>
        <p:spPr>
          <a:xfrm>
            <a:off x="6400800" y="4340156"/>
            <a:ext cx="1295400" cy="646331"/>
          </a:xfrm>
          <a:prstGeom prst="rect">
            <a:avLst/>
          </a:prstGeom>
          <a:solidFill>
            <a:schemeClr val="tx2">
              <a:lumMod val="20000"/>
              <a:lumOff val="80000"/>
            </a:schemeClr>
          </a:solidFill>
          <a:ln>
            <a:solidFill>
              <a:schemeClr val="tx1"/>
            </a:solidFill>
          </a:ln>
        </p:spPr>
        <p:txBody>
          <a:bodyPr wrap="square" rtlCol="0">
            <a:spAutoFit/>
          </a:bodyPr>
          <a:lstStyle/>
          <a:p>
            <a:r>
              <a:rPr lang="en-US" dirty="0" smtClean="0"/>
              <a:t>Equipment 50k/100k</a:t>
            </a:r>
            <a:endParaRPr lang="en-US" dirty="0"/>
          </a:p>
        </p:txBody>
      </p:sp>
      <p:sp>
        <p:nvSpPr>
          <p:cNvPr id="18" name="TextBox 17"/>
          <p:cNvSpPr txBox="1"/>
          <p:nvPr/>
        </p:nvSpPr>
        <p:spPr>
          <a:xfrm>
            <a:off x="7827579" y="4341223"/>
            <a:ext cx="990600"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a:t>1</a:t>
            </a:r>
            <a:r>
              <a:rPr lang="en-US" dirty="0" smtClean="0"/>
              <a:t>00 shares</a:t>
            </a:r>
            <a:endParaRPr lang="en-US" dirty="0"/>
          </a:p>
        </p:txBody>
      </p:sp>
      <p:sp>
        <p:nvSpPr>
          <p:cNvPr id="6" name="Oval 5"/>
          <p:cNvSpPr/>
          <p:nvPr/>
        </p:nvSpPr>
        <p:spPr>
          <a:xfrm>
            <a:off x="6227379" y="3352800"/>
            <a:ext cx="2764221" cy="987356"/>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ight Arrow 8"/>
          <p:cNvSpPr/>
          <p:nvPr/>
        </p:nvSpPr>
        <p:spPr>
          <a:xfrm rot="18755129">
            <a:off x="6839779" y="2943331"/>
            <a:ext cx="823937" cy="170921"/>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7310979" y="2035092"/>
            <a:ext cx="1931556" cy="646331"/>
          </a:xfrm>
          <a:prstGeom prst="rect">
            <a:avLst/>
          </a:prstGeom>
          <a:noFill/>
          <a:ln>
            <a:solidFill>
              <a:srgbClr val="C00000"/>
            </a:solidFill>
          </a:ln>
        </p:spPr>
        <p:txBody>
          <a:bodyPr wrap="square" rtlCol="0">
            <a:spAutoFit/>
          </a:bodyPr>
          <a:lstStyle/>
          <a:p>
            <a:r>
              <a:rPr lang="en-US" dirty="0" smtClean="0"/>
              <a:t>Ordinary Income</a:t>
            </a:r>
          </a:p>
          <a:p>
            <a:r>
              <a:rPr lang="en-US" dirty="0" smtClean="0"/>
              <a:t>Basis = 100k</a:t>
            </a:r>
            <a:endParaRPr lang="en-US" dirty="0"/>
          </a:p>
        </p:txBody>
      </p:sp>
      <p:sp>
        <p:nvSpPr>
          <p:cNvPr id="21" name="Oval 20"/>
          <p:cNvSpPr/>
          <p:nvPr/>
        </p:nvSpPr>
        <p:spPr>
          <a:xfrm>
            <a:off x="6211334" y="4230413"/>
            <a:ext cx="2764221" cy="987356"/>
          </a:xfrm>
          <a:prstGeom prst="ellipse">
            <a:avLst/>
          </a:prstGeom>
          <a:noFill/>
          <a:ln w="381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rot="3791156">
            <a:off x="6303485" y="5394316"/>
            <a:ext cx="791127" cy="214431"/>
          </a:xfrm>
          <a:prstGeom prst="rightArrow">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6292530" y="5948448"/>
            <a:ext cx="2232015" cy="369332"/>
          </a:xfrm>
          <a:prstGeom prst="rect">
            <a:avLst/>
          </a:prstGeom>
          <a:noFill/>
          <a:ln>
            <a:solidFill>
              <a:srgbClr val="C00000"/>
            </a:solidFill>
          </a:ln>
        </p:spPr>
        <p:txBody>
          <a:bodyPr wrap="square" rtlCol="0">
            <a:spAutoFit/>
          </a:bodyPr>
          <a:lstStyle/>
          <a:p>
            <a:r>
              <a:rPr lang="en-US" dirty="0" smtClean="0"/>
              <a:t>Substitute Basis = 50k</a:t>
            </a:r>
            <a:endParaRPr lang="en-US" dirty="0"/>
          </a:p>
        </p:txBody>
      </p:sp>
    </p:spTree>
    <p:extLst>
      <p:ext uri="{BB962C8B-B14F-4D97-AF65-F5344CB8AC3E}">
        <p14:creationId xmlns:p14="http://schemas.microsoft.com/office/powerpoint/2010/main" val="951494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Question #3</a:t>
            </a:r>
            <a:endParaRPr lang="en-US" dirty="0"/>
          </a:p>
        </p:txBody>
      </p:sp>
      <p:sp>
        <p:nvSpPr>
          <p:cNvPr id="3" name="Content Placeholder 2"/>
          <p:cNvSpPr>
            <a:spLocks noGrp="1"/>
          </p:cNvSpPr>
          <p:nvPr>
            <p:ph idx="1"/>
          </p:nvPr>
        </p:nvSpPr>
        <p:spPr>
          <a:xfrm>
            <a:off x="457200" y="1600200"/>
            <a:ext cx="8534400" cy="4525963"/>
          </a:xfrm>
        </p:spPr>
        <p:txBody>
          <a:bodyPr>
            <a:normAutofit/>
          </a:bodyPr>
          <a:lstStyle/>
          <a:p>
            <a:pPr lvl="0">
              <a:buNone/>
            </a:pPr>
            <a:endParaRPr lang="en-US" dirty="0"/>
          </a:p>
          <a:p>
            <a:pPr lvl="0">
              <a:buNone/>
            </a:pPr>
            <a:r>
              <a:rPr lang="en-US" dirty="0"/>
              <a:t>				Christy		Dee</a:t>
            </a:r>
          </a:p>
          <a:p>
            <a:pPr lvl="0">
              <a:buNone/>
            </a:pPr>
            <a:r>
              <a:rPr lang="en-US" dirty="0"/>
              <a:t>			</a:t>
            </a:r>
          </a:p>
          <a:p>
            <a:pPr>
              <a:buNone/>
            </a:pPr>
            <a:endParaRPr lang="en-US" dirty="0"/>
          </a:p>
        </p:txBody>
      </p:sp>
      <p:sp>
        <p:nvSpPr>
          <p:cNvPr id="4" name="Slide Number Placeholder 3"/>
          <p:cNvSpPr>
            <a:spLocks noGrp="1"/>
          </p:cNvSpPr>
          <p:nvPr>
            <p:ph type="sldNum" sz="quarter" idx="12"/>
          </p:nvPr>
        </p:nvSpPr>
        <p:spPr/>
        <p:txBody>
          <a:bodyPr/>
          <a:lstStyle/>
          <a:p>
            <a:fld id="{5EAB0AA5-51CC-4FFC-9BB5-674B262D4934}" type="slidenum">
              <a:rPr lang="en-US" sz="3200" smtClean="0"/>
              <a:pPr/>
              <a:t>8</a:t>
            </a:fld>
            <a:endParaRPr lang="en-US" sz="3200" dirty="0"/>
          </a:p>
        </p:txBody>
      </p:sp>
      <p:sp>
        <p:nvSpPr>
          <p:cNvPr id="5" name="Rectangle 4"/>
          <p:cNvSpPr/>
          <p:nvPr/>
        </p:nvSpPr>
        <p:spPr>
          <a:xfrm>
            <a:off x="4343400" y="4648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veggie</a:t>
            </a:r>
          </a:p>
        </p:txBody>
      </p:sp>
      <p:cxnSp>
        <p:nvCxnSpPr>
          <p:cNvPr id="7" name="Straight Arrow Connector 6"/>
          <p:cNvCxnSpPr/>
          <p:nvPr/>
        </p:nvCxnSpPr>
        <p:spPr>
          <a:xfrm>
            <a:off x="3429000" y="4876800"/>
            <a:ext cx="609600" cy="1524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5428592" y="2923080"/>
            <a:ext cx="1010307" cy="2102233"/>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16200000" flipV="1">
            <a:off x="3314700" y="3543300"/>
            <a:ext cx="1219200" cy="838200"/>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flipV="1">
            <a:off x="5257800" y="3104274"/>
            <a:ext cx="838200" cy="1463784"/>
          </a:xfrm>
          <a:prstGeom prst="straightConnector1">
            <a:avLst/>
          </a:prstGeom>
          <a:ln w="25400">
            <a:tailEnd type="arrow"/>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2667000" y="4114800"/>
            <a:ext cx="1524000"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828800" y="3581400"/>
            <a:ext cx="1295400" cy="646331"/>
          </a:xfrm>
          <a:prstGeom prst="rect">
            <a:avLst/>
          </a:prstGeom>
          <a:solidFill>
            <a:schemeClr val="tx2">
              <a:lumMod val="20000"/>
              <a:lumOff val="80000"/>
            </a:schemeClr>
          </a:solidFill>
          <a:ln>
            <a:solidFill>
              <a:schemeClr val="tx1"/>
            </a:solidFill>
          </a:ln>
        </p:spPr>
        <p:txBody>
          <a:bodyPr wrap="square" rtlCol="0">
            <a:spAutoFit/>
          </a:bodyPr>
          <a:lstStyle/>
          <a:p>
            <a:r>
              <a:rPr lang="en-US" dirty="0" smtClean="0"/>
              <a:t>Building 50k/100k</a:t>
            </a:r>
            <a:endParaRPr lang="en-US" dirty="0"/>
          </a:p>
        </p:txBody>
      </p:sp>
      <p:sp>
        <p:nvSpPr>
          <p:cNvPr id="14" name="TextBox 13"/>
          <p:cNvSpPr txBox="1"/>
          <p:nvPr/>
        </p:nvSpPr>
        <p:spPr>
          <a:xfrm>
            <a:off x="6400800" y="3597193"/>
            <a:ext cx="1295400" cy="646331"/>
          </a:xfrm>
          <a:prstGeom prst="rect">
            <a:avLst/>
          </a:prstGeom>
          <a:solidFill>
            <a:schemeClr val="tx2">
              <a:lumMod val="20000"/>
              <a:lumOff val="80000"/>
            </a:schemeClr>
          </a:solidFill>
          <a:ln>
            <a:solidFill>
              <a:schemeClr val="tx1"/>
            </a:solidFill>
          </a:ln>
        </p:spPr>
        <p:txBody>
          <a:bodyPr wrap="square" rtlCol="0">
            <a:spAutoFit/>
          </a:bodyPr>
          <a:lstStyle/>
          <a:p>
            <a:r>
              <a:rPr lang="en-US" dirty="0" smtClean="0"/>
              <a:t>Services 100k</a:t>
            </a:r>
            <a:endParaRPr lang="en-US" dirty="0"/>
          </a:p>
        </p:txBody>
      </p:sp>
      <p:sp>
        <p:nvSpPr>
          <p:cNvPr id="10" name="TextBox 9"/>
          <p:cNvSpPr txBox="1"/>
          <p:nvPr/>
        </p:nvSpPr>
        <p:spPr>
          <a:xfrm>
            <a:off x="3810000" y="3105643"/>
            <a:ext cx="990600"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100 shares</a:t>
            </a:r>
            <a:endParaRPr lang="en-US" dirty="0"/>
          </a:p>
        </p:txBody>
      </p:sp>
      <p:sp>
        <p:nvSpPr>
          <p:cNvPr id="17" name="TextBox 16"/>
          <p:cNvSpPr txBox="1"/>
          <p:nvPr/>
        </p:nvSpPr>
        <p:spPr>
          <a:xfrm>
            <a:off x="4800600" y="3105642"/>
            <a:ext cx="990600" cy="646331"/>
          </a:xfrm>
          <a:prstGeom prst="rect">
            <a:avLst/>
          </a:prstGeom>
          <a:solidFill>
            <a:schemeClr val="accent2">
              <a:lumMod val="20000"/>
              <a:lumOff val="80000"/>
            </a:schemeClr>
          </a:solidFill>
          <a:ln>
            <a:solidFill>
              <a:srgbClr val="C00000"/>
            </a:solidFill>
          </a:ln>
        </p:spPr>
        <p:txBody>
          <a:bodyPr wrap="square" rtlCol="0">
            <a:spAutoFit/>
          </a:bodyPr>
          <a:lstStyle/>
          <a:p>
            <a:pPr algn="ctr"/>
            <a:r>
              <a:rPr lang="en-US" dirty="0" smtClean="0"/>
              <a:t>102 shares</a:t>
            </a:r>
            <a:endParaRPr lang="en-US" dirty="0"/>
          </a:p>
        </p:txBody>
      </p:sp>
      <p:sp>
        <p:nvSpPr>
          <p:cNvPr id="15" name="TextBox 14"/>
          <p:cNvSpPr txBox="1"/>
          <p:nvPr/>
        </p:nvSpPr>
        <p:spPr>
          <a:xfrm>
            <a:off x="6400800" y="4340156"/>
            <a:ext cx="1295400" cy="646331"/>
          </a:xfrm>
          <a:prstGeom prst="rect">
            <a:avLst/>
          </a:prstGeom>
          <a:solidFill>
            <a:schemeClr val="tx2">
              <a:lumMod val="20000"/>
              <a:lumOff val="80000"/>
            </a:schemeClr>
          </a:solidFill>
          <a:ln>
            <a:solidFill>
              <a:schemeClr val="tx1"/>
            </a:solidFill>
          </a:ln>
        </p:spPr>
        <p:txBody>
          <a:bodyPr wrap="square" rtlCol="0">
            <a:spAutoFit/>
          </a:bodyPr>
          <a:lstStyle/>
          <a:p>
            <a:r>
              <a:rPr lang="en-US" dirty="0" smtClean="0"/>
              <a:t>Equipment 1k/2k</a:t>
            </a:r>
            <a:endParaRPr lang="en-US" dirty="0"/>
          </a:p>
        </p:txBody>
      </p:sp>
    </p:spTree>
    <p:extLst>
      <p:ext uri="{BB962C8B-B14F-4D97-AF65-F5344CB8AC3E}">
        <p14:creationId xmlns:p14="http://schemas.microsoft.com/office/powerpoint/2010/main" val="319332948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Accommodation Transfer?</a:t>
            </a:r>
          </a:p>
        </p:txBody>
      </p:sp>
      <p:sp>
        <p:nvSpPr>
          <p:cNvPr id="3" name="Content Placeholder 2"/>
          <p:cNvSpPr>
            <a:spLocks noGrp="1"/>
          </p:cNvSpPr>
          <p:nvPr>
            <p:ph idx="1"/>
          </p:nvPr>
        </p:nvSpPr>
        <p:spPr/>
        <p:txBody>
          <a:bodyPr>
            <a:normAutofit fontScale="70000" lnSpcReduction="20000"/>
          </a:bodyPr>
          <a:lstStyle/>
          <a:p>
            <a:r>
              <a:rPr lang="en-US" dirty="0"/>
              <a:t>Treas. Reg. 1.351-1(a)(1)(ii) – disregard transferors who receive stock that is of relatively small value compared to the value of their preexisting holding, if the primary purpose of the transfer is to qualify the exchange of other transferors under section 351.</a:t>
            </a:r>
          </a:p>
          <a:p>
            <a:endParaRPr lang="en-US" dirty="0"/>
          </a:p>
          <a:p>
            <a:r>
              <a:rPr lang="en-US" dirty="0"/>
              <a:t>Rev. Proc. 77-37 – “When a Person transfers property to a corporation in exchange for stock or securities of such corporation and the primary purpose of the transaction is to qualify under Section 351 of the Code the exchange of another person transferring property”</a:t>
            </a:r>
          </a:p>
          <a:p>
            <a:endParaRPr lang="en-US" dirty="0"/>
          </a:p>
          <a:p>
            <a:pPr lvl="1"/>
            <a:r>
              <a:rPr lang="en-US" dirty="0"/>
              <a:t>“relatively small value” = </a:t>
            </a:r>
            <a:r>
              <a:rPr lang="en-US" b="1" dirty="0">
                <a:solidFill>
                  <a:schemeClr val="accent3">
                    <a:lumMod val="50000"/>
                  </a:schemeClr>
                </a:solidFill>
              </a:rPr>
              <a:t>&lt;10% of the FMV of the stock owned by the person or to be received</a:t>
            </a:r>
          </a:p>
          <a:p>
            <a:pPr lvl="1"/>
            <a:endParaRPr lang="en-US" b="1" dirty="0">
              <a:solidFill>
                <a:schemeClr val="accent3">
                  <a:lumMod val="50000"/>
                </a:schemeClr>
              </a:solidFill>
            </a:endParaRPr>
          </a:p>
          <a:p>
            <a:pPr lvl="1"/>
            <a:r>
              <a:rPr lang="en-US" b="1" dirty="0">
                <a:solidFill>
                  <a:schemeClr val="accent3">
                    <a:lumMod val="50000"/>
                  </a:schemeClr>
                </a:solidFill>
              </a:rPr>
              <a:t>Dee receives 2% for her qualifying property</a:t>
            </a:r>
          </a:p>
        </p:txBody>
      </p:sp>
      <p:sp>
        <p:nvSpPr>
          <p:cNvPr id="4" name="Slide Number Placeholder 3"/>
          <p:cNvSpPr>
            <a:spLocks noGrp="1"/>
          </p:cNvSpPr>
          <p:nvPr>
            <p:ph type="sldNum" sz="quarter" idx="12"/>
          </p:nvPr>
        </p:nvSpPr>
        <p:spPr/>
        <p:txBody>
          <a:bodyPr/>
          <a:lstStyle/>
          <a:p>
            <a:fld id="{777EDC73-4277-4D03-A159-88B8FAF3D64A}" type="slidenum">
              <a:rPr lang="en-US" smtClean="0"/>
              <a:pPr/>
              <a:t>9</a:t>
            </a:fld>
            <a:endParaRPr lang="en-US"/>
          </a:p>
        </p:txBody>
      </p:sp>
      <p:sp>
        <p:nvSpPr>
          <p:cNvPr id="5" name="Rectangle 4"/>
          <p:cNvSpPr/>
          <p:nvPr/>
        </p:nvSpPr>
        <p:spPr>
          <a:xfrm>
            <a:off x="2590800" y="1905000"/>
            <a:ext cx="2438400" cy="228600"/>
          </a:xfrm>
          <a:prstGeom prst="rect">
            <a:avLst/>
          </a:prstGeom>
          <a:solidFill>
            <a:srgbClr val="FFFF00">
              <a:alpha val="23922"/>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1219200" y="4800600"/>
            <a:ext cx="2362200" cy="304800"/>
          </a:xfrm>
          <a:prstGeom prst="rect">
            <a:avLst/>
          </a:prstGeom>
          <a:solidFill>
            <a:srgbClr val="FFFF00">
              <a:alpha val="23922"/>
            </a:srgbClr>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805099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403</TotalTime>
  <Words>1746</Words>
  <Application>Microsoft Office PowerPoint</Application>
  <PresentationFormat>On-screen Show (4:3)</PresentationFormat>
  <Paragraphs>400</Paragraphs>
  <Slides>47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47</vt:i4>
      </vt:variant>
    </vt:vector>
  </HeadingPairs>
  <TitlesOfParts>
    <vt:vector size="53" baseType="lpstr">
      <vt:lpstr>Arial</vt:lpstr>
      <vt:lpstr>Calibri</vt:lpstr>
      <vt:lpstr>Charlemagne Std</vt:lpstr>
      <vt:lpstr>Palatino Linotype</vt:lpstr>
      <vt:lpstr>Wingdings</vt:lpstr>
      <vt:lpstr>Office Theme</vt:lpstr>
      <vt:lpstr>351 Problems</vt:lpstr>
      <vt:lpstr>Problem Set #2, Question 1</vt:lpstr>
      <vt:lpstr>Question #1</vt:lpstr>
      <vt:lpstr>Problem Set #2, Question 2</vt:lpstr>
      <vt:lpstr>Question #2</vt:lpstr>
      <vt:lpstr>“Control Group”</vt:lpstr>
      <vt:lpstr>But, Tax Consequences Change</vt:lpstr>
      <vt:lpstr>Question #3</vt:lpstr>
      <vt:lpstr>Accommodation Transfer?</vt:lpstr>
      <vt:lpstr>Question #4</vt:lpstr>
      <vt:lpstr>PowerPoint Presentation</vt:lpstr>
      <vt:lpstr>Question #4</vt:lpstr>
      <vt:lpstr>Question #5</vt:lpstr>
      <vt:lpstr>PowerPoint Presentation</vt:lpstr>
      <vt:lpstr>Answer</vt:lpstr>
      <vt:lpstr>Question #6</vt:lpstr>
      <vt:lpstr>Question #6</vt:lpstr>
      <vt:lpstr>How to We Preserve  Built-in Gain and Built-in Loss?</vt:lpstr>
      <vt:lpstr>Built-in Gain Preserve Twice!!</vt:lpstr>
      <vt:lpstr>Built-in Loss Preserve Once!!</vt:lpstr>
      <vt:lpstr>Or:</vt:lpstr>
      <vt:lpstr>What if the Transferor Receives Stock + Something Else?</vt:lpstr>
      <vt:lpstr>If you get  </vt:lpstr>
      <vt:lpstr>Basis Rules</vt:lpstr>
      <vt:lpstr>BOOT Rules</vt:lpstr>
      <vt:lpstr>Boot – Basis Rules</vt:lpstr>
      <vt:lpstr>PowerPoint Presentation</vt:lpstr>
      <vt:lpstr>PowerPoint Presentation</vt:lpstr>
      <vt:lpstr>PowerPoint Presentation</vt:lpstr>
      <vt:lpstr>Built-in Losses</vt:lpstr>
      <vt:lpstr>Boot Example</vt:lpstr>
      <vt:lpstr>Boot Example -- Basis</vt:lpstr>
      <vt:lpstr>PowerPoint Presentation</vt:lpstr>
      <vt:lpstr>CorpM’s Basis?</vt:lpstr>
      <vt:lpstr>Loss Example</vt:lpstr>
      <vt:lpstr>What do you recognize?</vt:lpstr>
      <vt:lpstr>What do you recognize?</vt:lpstr>
      <vt:lpstr>No Loss Recognized</vt:lpstr>
      <vt:lpstr>PowerPoint Presentation</vt:lpstr>
      <vt:lpstr>PowerPoint Presentation</vt:lpstr>
      <vt:lpstr>Default Rule:</vt:lpstr>
      <vt:lpstr>Normally – Corporation’s Basis in Property Received (362)</vt:lpstr>
      <vt:lpstr>If an AGGREGATE BUILT-IN LOSS</vt:lpstr>
      <vt:lpstr>But, wait!</vt:lpstr>
      <vt:lpstr>Other Issues:  Multiple Properties</vt:lpstr>
      <vt:lpstr>Multiple Properties:  ShareholderBasis</vt:lpstr>
      <vt:lpstr>Rev. Rul. 68-55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351 Problems</dc:title>
  <dc:creator>Christine Hurt</dc:creator>
  <cp:lastModifiedBy>Christine Hurt</cp:lastModifiedBy>
  <cp:revision>22</cp:revision>
  <dcterms:created xsi:type="dcterms:W3CDTF">2017-03-08T17:46:32Z</dcterms:created>
  <dcterms:modified xsi:type="dcterms:W3CDTF">2019-09-18T20:11:42Z</dcterms:modified>
</cp:coreProperties>
</file>